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Lst>
  <p:sldSz cy="5143500" cx="9144000"/>
  <p:notesSz cx="6858000" cy="9144000"/>
  <p:embeddedFontLst>
    <p:embeddedFont>
      <p:font typeface="Roboto"/>
      <p:regular r:id="rId52"/>
      <p:bold r:id="rId53"/>
      <p:italic r:id="rId54"/>
      <p:boldItalic r:id="rId55"/>
    </p:embeddedFont>
    <p:embeddedFont>
      <p:font typeface="Montserrat"/>
      <p:regular r:id="rId56"/>
      <p:bold r:id="rId57"/>
      <p:italic r:id="rId58"/>
      <p:boldItalic r:id="rId59"/>
    </p:embeddedFont>
    <p:embeddedFont>
      <p:font typeface="Montserrat Medium"/>
      <p:regular r:id="rId60"/>
      <p:bold r:id="rId61"/>
      <p:italic r:id="rId62"/>
      <p:boldItalic r:id="rId63"/>
    </p:embeddedFont>
    <p:embeddedFont>
      <p:font typeface="Roboto Light"/>
      <p:regular r:id="rId64"/>
      <p:bold r:id="rId65"/>
      <p:italic r:id="rId66"/>
      <p:boldItalic r:id="rId67"/>
    </p:embeddedFont>
    <p:embeddedFont>
      <p:font typeface="Open Sans Medium"/>
      <p:regular r:id="rId68"/>
      <p:bold r:id="rId69"/>
      <p:italic r:id="rId70"/>
      <p:boldItalic r:id="rId71"/>
    </p:embeddedFont>
    <p:embeddedFont>
      <p:font typeface="Open Sans Light"/>
      <p:regular r:id="rId72"/>
      <p:bold r:id="rId73"/>
      <p:italic r:id="rId74"/>
      <p:boldItalic r:id="rId75"/>
    </p:embeddedFont>
    <p:embeddedFont>
      <p:font typeface="Open Sans"/>
      <p:regular r:id="rId76"/>
      <p:bold r:id="rId77"/>
      <p:italic r:id="rId78"/>
      <p:boldItalic r:id="rId7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GoogleSlidesCustomDataVersion2">
      <go:slidesCustomData xmlns:go="http://customooxmlschemas.google.com/" r:id="rId80" roundtripDataSignature="AMtx7mgIL3XiQKh4l+DaAg44jR1MY1qwY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A5629663-C9FF-4143-989D-A6EB3D8E49C7}">
  <a:tblStyle styleId="{A5629663-C9FF-4143-989D-A6EB3D8E49C7}"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F8725DFF-9FFE-40EA-AD05-ED3FE2A9341B}" styleName="Table_1">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BD179681-B11A-4800-95EE-BDAD0E47C794}" styleName="Table_2">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80" Type="http://customschemas.google.com/relationships/presentationmetadata" Target="meta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font" Target="fonts/OpenSansLight-bold.fntdata"/><Relationship Id="rId72" Type="http://schemas.openxmlformats.org/officeDocument/2006/relationships/font" Target="fonts/OpenSansLight-regular.fntdata"/><Relationship Id="rId31" Type="http://schemas.openxmlformats.org/officeDocument/2006/relationships/slide" Target="slides/slide25.xml"/><Relationship Id="rId75" Type="http://schemas.openxmlformats.org/officeDocument/2006/relationships/font" Target="fonts/OpenSansLight-boldItalic.fntdata"/><Relationship Id="rId30" Type="http://schemas.openxmlformats.org/officeDocument/2006/relationships/slide" Target="slides/slide24.xml"/><Relationship Id="rId74" Type="http://schemas.openxmlformats.org/officeDocument/2006/relationships/font" Target="fonts/OpenSansLight-italic.fntdata"/><Relationship Id="rId33" Type="http://schemas.openxmlformats.org/officeDocument/2006/relationships/slide" Target="slides/slide27.xml"/><Relationship Id="rId77" Type="http://schemas.openxmlformats.org/officeDocument/2006/relationships/font" Target="fonts/OpenSans-bold.fntdata"/><Relationship Id="rId32" Type="http://schemas.openxmlformats.org/officeDocument/2006/relationships/slide" Target="slides/slide26.xml"/><Relationship Id="rId76" Type="http://schemas.openxmlformats.org/officeDocument/2006/relationships/font" Target="fonts/OpenSans-regular.fntdata"/><Relationship Id="rId35" Type="http://schemas.openxmlformats.org/officeDocument/2006/relationships/slide" Target="slides/slide29.xml"/><Relationship Id="rId79" Type="http://schemas.openxmlformats.org/officeDocument/2006/relationships/font" Target="fonts/OpenSans-boldItalic.fntdata"/><Relationship Id="rId34" Type="http://schemas.openxmlformats.org/officeDocument/2006/relationships/slide" Target="slides/slide28.xml"/><Relationship Id="rId78" Type="http://schemas.openxmlformats.org/officeDocument/2006/relationships/font" Target="fonts/OpenSans-italic.fntdata"/><Relationship Id="rId71" Type="http://schemas.openxmlformats.org/officeDocument/2006/relationships/font" Target="fonts/OpenSansMedium-boldItalic.fntdata"/><Relationship Id="rId70" Type="http://schemas.openxmlformats.org/officeDocument/2006/relationships/font" Target="fonts/OpenSansMedium-italic.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MontserratMedium-italic.fntdata"/><Relationship Id="rId61" Type="http://schemas.openxmlformats.org/officeDocument/2006/relationships/font" Target="fonts/MontserratMedium-bold.fntdata"/><Relationship Id="rId20" Type="http://schemas.openxmlformats.org/officeDocument/2006/relationships/slide" Target="slides/slide14.xml"/><Relationship Id="rId64" Type="http://schemas.openxmlformats.org/officeDocument/2006/relationships/font" Target="fonts/RobotoLight-regular.fntdata"/><Relationship Id="rId63" Type="http://schemas.openxmlformats.org/officeDocument/2006/relationships/font" Target="fonts/MontserratMedium-boldItalic.fntdata"/><Relationship Id="rId22" Type="http://schemas.openxmlformats.org/officeDocument/2006/relationships/slide" Target="slides/slide16.xml"/><Relationship Id="rId66" Type="http://schemas.openxmlformats.org/officeDocument/2006/relationships/font" Target="fonts/RobotoLight-italic.fntdata"/><Relationship Id="rId21" Type="http://schemas.openxmlformats.org/officeDocument/2006/relationships/slide" Target="slides/slide15.xml"/><Relationship Id="rId65" Type="http://schemas.openxmlformats.org/officeDocument/2006/relationships/font" Target="fonts/RobotoLight-bold.fntdata"/><Relationship Id="rId24" Type="http://schemas.openxmlformats.org/officeDocument/2006/relationships/slide" Target="slides/slide18.xml"/><Relationship Id="rId68" Type="http://schemas.openxmlformats.org/officeDocument/2006/relationships/font" Target="fonts/OpenSansMedium-regular.fntdata"/><Relationship Id="rId23" Type="http://schemas.openxmlformats.org/officeDocument/2006/relationships/slide" Target="slides/slide17.xml"/><Relationship Id="rId67" Type="http://schemas.openxmlformats.org/officeDocument/2006/relationships/font" Target="fonts/RobotoLight-boldItalic.fntdata"/><Relationship Id="rId60" Type="http://schemas.openxmlformats.org/officeDocument/2006/relationships/font" Target="fonts/MontserratMedium-regular.fntdata"/><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OpenSansMedium-bold.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font" Target="fonts/Roboto-bold.fntdata"/><Relationship Id="rId52" Type="http://schemas.openxmlformats.org/officeDocument/2006/relationships/font" Target="fonts/Roboto-regular.fntdata"/><Relationship Id="rId11" Type="http://schemas.openxmlformats.org/officeDocument/2006/relationships/slide" Target="slides/slide5.xml"/><Relationship Id="rId55" Type="http://schemas.openxmlformats.org/officeDocument/2006/relationships/font" Target="fonts/Roboto-boldItalic.fntdata"/><Relationship Id="rId10" Type="http://schemas.openxmlformats.org/officeDocument/2006/relationships/slide" Target="slides/slide4.xml"/><Relationship Id="rId54" Type="http://schemas.openxmlformats.org/officeDocument/2006/relationships/font" Target="fonts/Roboto-italic.fntdata"/><Relationship Id="rId13" Type="http://schemas.openxmlformats.org/officeDocument/2006/relationships/slide" Target="slides/slide7.xml"/><Relationship Id="rId57" Type="http://schemas.openxmlformats.org/officeDocument/2006/relationships/font" Target="fonts/Montserrat-bold.fntdata"/><Relationship Id="rId12" Type="http://schemas.openxmlformats.org/officeDocument/2006/relationships/slide" Target="slides/slide6.xml"/><Relationship Id="rId56" Type="http://schemas.openxmlformats.org/officeDocument/2006/relationships/font" Target="fonts/Montserrat-regular.fntdata"/><Relationship Id="rId15" Type="http://schemas.openxmlformats.org/officeDocument/2006/relationships/slide" Target="slides/slide9.xml"/><Relationship Id="rId59" Type="http://schemas.openxmlformats.org/officeDocument/2006/relationships/font" Target="fonts/Montserrat-boldItalic.fntdata"/><Relationship Id="rId14" Type="http://schemas.openxmlformats.org/officeDocument/2006/relationships/slide" Target="slides/slide8.xml"/><Relationship Id="rId58" Type="http://schemas.openxmlformats.org/officeDocument/2006/relationships/font" Target="fonts/Montserrat-italic.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 name="Google Shape;52;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Lisette</a:t>
            </a:r>
            <a:endParaRPr/>
          </a:p>
          <a:p>
            <a:pPr indent="-298450" lvl="0" marL="457200" rtl="0" algn="l">
              <a:lnSpc>
                <a:spcPct val="100000"/>
              </a:lnSpc>
              <a:spcBef>
                <a:spcPts val="0"/>
              </a:spcBef>
              <a:spcAft>
                <a:spcPts val="0"/>
              </a:spcAft>
              <a:buSzPts val="1100"/>
              <a:buChar char="-"/>
            </a:pPr>
            <a:r>
              <a:rPr lang="en"/>
              <a:t>Welcome to our presentation on “Level Data Student Success Insight”</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31125f7a500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1" name="Google Shape;121;g31125f7a500_0_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solidFill>
                  <a:schemeClr val="dk1"/>
                </a:solidFill>
              </a:rPr>
              <a:t>Zubeyda</a:t>
            </a:r>
            <a:endParaRPr>
              <a:solidFill>
                <a:schemeClr val="dk1"/>
              </a:solidFill>
            </a:endParaRPr>
          </a:p>
          <a:p>
            <a:pPr indent="0" lvl="0" marL="0" rtl="0" algn="l">
              <a:lnSpc>
                <a:spcPct val="100000"/>
              </a:lnSpc>
              <a:spcBef>
                <a:spcPts val="0"/>
              </a:spcBef>
              <a:spcAft>
                <a:spcPts val="0"/>
              </a:spcAft>
              <a:buSzPts val="1100"/>
              <a:buNone/>
            </a:pPr>
            <a:r>
              <a:t/>
            </a:r>
            <a:endParaRPr>
              <a:solidFill>
                <a:schemeClr val="dk1"/>
              </a:solidFill>
            </a:endParaRPr>
          </a:p>
          <a:p>
            <a:pPr indent="0" lvl="0" marL="0" rtl="0" algn="l">
              <a:lnSpc>
                <a:spcPct val="100000"/>
              </a:lnSpc>
              <a:spcBef>
                <a:spcPts val="0"/>
              </a:spcBef>
              <a:spcAft>
                <a:spcPts val="0"/>
              </a:spcAft>
              <a:buSzPts val="1100"/>
              <a:buNone/>
            </a:pPr>
            <a:r>
              <a:rPr lang="en">
                <a:solidFill>
                  <a:schemeClr val="dk1"/>
                </a:solidFill>
              </a:rPr>
              <a:t>Notes:</a:t>
            </a:r>
            <a:endParaRPr>
              <a:solidFill>
                <a:schemeClr val="dk1"/>
              </a:solidFill>
            </a:endParaRPr>
          </a:p>
          <a:p>
            <a:pPr indent="-298450" lvl="0" marL="457200" rtl="0" algn="l">
              <a:lnSpc>
                <a:spcPct val="100000"/>
              </a:lnSpc>
              <a:spcBef>
                <a:spcPts val="0"/>
              </a:spcBef>
              <a:spcAft>
                <a:spcPts val="0"/>
              </a:spcAft>
              <a:buClr>
                <a:schemeClr val="dk1"/>
              </a:buClr>
              <a:buSzPts val="1100"/>
              <a:buChar char="-"/>
            </a:pPr>
            <a:r>
              <a:rPr lang="en">
                <a:solidFill>
                  <a:schemeClr val="dk1"/>
                </a:solidFill>
              </a:rPr>
              <a:t>To keep student privacy safe, we used anonymous data from real students in school districts and didn't include any personal info. Instead of focusing on individual students, we looked at trends based on groups for sensitive information like race and gender.</a:t>
            </a:r>
            <a:endParaRPr>
              <a:solidFill>
                <a:schemeClr val="dk1"/>
              </a:solidFill>
            </a:endParaRPr>
          </a:p>
          <a:p>
            <a:pPr indent="-298450" lvl="0" marL="457200" rtl="0" algn="l">
              <a:lnSpc>
                <a:spcPct val="100000"/>
              </a:lnSpc>
              <a:spcBef>
                <a:spcPts val="0"/>
              </a:spcBef>
              <a:spcAft>
                <a:spcPts val="0"/>
              </a:spcAft>
              <a:buClr>
                <a:schemeClr val="dk1"/>
              </a:buClr>
              <a:buSzPts val="1100"/>
              <a:buChar char="-"/>
            </a:pPr>
            <a:r>
              <a:rPr lang="en">
                <a:solidFill>
                  <a:schemeClr val="dk1"/>
                </a:solidFill>
              </a:rPr>
              <a:t>We also thought about how biases might affect the data. </a:t>
            </a:r>
            <a:endParaRPr>
              <a:solidFill>
                <a:schemeClr val="dk1"/>
              </a:solidFill>
            </a:endParaRPr>
          </a:p>
          <a:p>
            <a:pPr indent="-298450" lvl="0" marL="457200" rtl="0" algn="l">
              <a:lnSpc>
                <a:spcPct val="100000"/>
              </a:lnSpc>
              <a:spcBef>
                <a:spcPts val="0"/>
              </a:spcBef>
              <a:spcAft>
                <a:spcPts val="0"/>
              </a:spcAft>
              <a:buClr>
                <a:schemeClr val="dk1"/>
              </a:buClr>
              <a:buSzPts val="1100"/>
              <a:buChar char="-"/>
            </a:pPr>
            <a:r>
              <a:rPr lang="en">
                <a:solidFill>
                  <a:schemeClr val="dk1"/>
                </a:solidFill>
              </a:rPr>
              <a:t>For example, if some groups are underrepresented or don't have the same access to resources, it could impact their performance. By recognizing these bigger issues, we aimed to find trends fairly and see where certain groups might need more support without adding any biases to our analysis.</a:t>
            </a:r>
            <a:endParaRPr>
              <a:solidFill>
                <a:schemeClr val="dk1"/>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8" name="Google Shape;128;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Lisette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Notes: </a:t>
            </a:r>
            <a:endParaRPr>
              <a:solidFill>
                <a:schemeClr val="dk1"/>
              </a:solidFill>
            </a:endParaRPr>
          </a:p>
          <a:p>
            <a:pPr indent="-292100" lvl="0" marL="457200" rtl="0" algn="l">
              <a:lnSpc>
                <a:spcPct val="115000"/>
              </a:lnSpc>
              <a:spcBef>
                <a:spcPts val="1200"/>
              </a:spcBef>
              <a:spcAft>
                <a:spcPts val="0"/>
              </a:spcAft>
              <a:buClr>
                <a:schemeClr val="dk1"/>
              </a:buClr>
              <a:buSzPts val="1000"/>
              <a:buChar char="-"/>
            </a:pPr>
            <a:r>
              <a:rPr lang="en" sz="1000">
                <a:solidFill>
                  <a:schemeClr val="dk1"/>
                </a:solidFill>
              </a:rPr>
              <a:t>We began by understanding the data,  through visualizations</a:t>
            </a:r>
            <a:endParaRPr sz="1000">
              <a:solidFill>
                <a:schemeClr val="dk1"/>
              </a:solidFill>
            </a:endParaRPr>
          </a:p>
          <a:p>
            <a:pPr indent="-292100" lvl="0" marL="457200" rtl="0" algn="l">
              <a:lnSpc>
                <a:spcPct val="115000"/>
              </a:lnSpc>
              <a:spcBef>
                <a:spcPts val="0"/>
              </a:spcBef>
              <a:spcAft>
                <a:spcPts val="0"/>
              </a:spcAft>
              <a:buClr>
                <a:schemeClr val="dk1"/>
              </a:buClr>
              <a:buSzPts val="1000"/>
              <a:buChar char="-"/>
            </a:pPr>
            <a:r>
              <a:rPr lang="en" sz="1000">
                <a:solidFill>
                  <a:schemeClr val="dk1"/>
                </a:solidFill>
              </a:rPr>
              <a:t>We then moved on to data preparation, here we performed some data cleaning and data manipulation </a:t>
            </a:r>
            <a:endParaRPr sz="1000">
              <a:solidFill>
                <a:schemeClr val="dk1"/>
              </a:solidFill>
            </a:endParaRPr>
          </a:p>
          <a:p>
            <a:pPr indent="-292100" lvl="0" marL="457200" rtl="0" algn="l">
              <a:lnSpc>
                <a:spcPct val="115000"/>
              </a:lnSpc>
              <a:spcBef>
                <a:spcPts val="0"/>
              </a:spcBef>
              <a:spcAft>
                <a:spcPts val="0"/>
              </a:spcAft>
              <a:buClr>
                <a:schemeClr val="dk1"/>
              </a:buClr>
              <a:buSzPts val="1000"/>
              <a:buChar char="-"/>
            </a:pPr>
            <a:r>
              <a:rPr lang="en" sz="1000">
                <a:solidFill>
                  <a:schemeClr val="dk1"/>
                </a:solidFill>
              </a:rPr>
              <a:t>Then moved on to look for models that would fit our data</a:t>
            </a:r>
            <a:endParaRPr sz="1000">
              <a:solidFill>
                <a:schemeClr val="dk1"/>
              </a:solidFill>
            </a:endParaRPr>
          </a:p>
          <a:p>
            <a:pPr indent="-292100" lvl="0" marL="457200" rtl="0" algn="l">
              <a:lnSpc>
                <a:spcPct val="115000"/>
              </a:lnSpc>
              <a:spcBef>
                <a:spcPts val="0"/>
              </a:spcBef>
              <a:spcAft>
                <a:spcPts val="0"/>
              </a:spcAft>
              <a:buClr>
                <a:schemeClr val="dk1"/>
              </a:buClr>
              <a:buSzPts val="1000"/>
              <a:buChar char="-"/>
            </a:pPr>
            <a:r>
              <a:rPr lang="en" sz="1000">
                <a:solidFill>
                  <a:schemeClr val="dk1"/>
                </a:solidFill>
              </a:rPr>
              <a:t>And finally we trained and generated predictions</a:t>
            </a:r>
            <a:endParaRPr>
              <a:solidFill>
                <a:schemeClr val="dk1"/>
              </a:solidFill>
            </a:endParaRPr>
          </a:p>
          <a:p>
            <a:pPr indent="0" lvl="0" marL="0" rtl="0" algn="l">
              <a:lnSpc>
                <a:spcPct val="100000"/>
              </a:lnSpc>
              <a:spcBef>
                <a:spcPts val="1200"/>
              </a:spcBef>
              <a:spcAft>
                <a:spcPts val="0"/>
              </a:spcAft>
              <a:buSzPts val="1100"/>
              <a:buNone/>
            </a:pPr>
            <a:r>
              <a:t/>
            </a:r>
            <a:endParaRPr/>
          </a:p>
          <a:p>
            <a:pPr indent="0" lvl="0" marL="0" rtl="0" algn="l">
              <a:spcBef>
                <a:spcPts val="0"/>
              </a:spcBef>
              <a:spcAft>
                <a:spcPts val="0"/>
              </a:spcAft>
              <a:buNone/>
            </a:pPr>
            <a:r>
              <a:t/>
            </a:r>
            <a:endParaRPr>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5" name="Google Shape;165;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Kaelan</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sz="1400">
                <a:solidFill>
                  <a:schemeClr val="dk1"/>
                </a:solidFill>
              </a:rPr>
              <a:t>So, let’s review the first step of our project, which was data understanding.</a:t>
            </a:r>
            <a:endParaRPr sz="1400">
              <a:solidFill>
                <a:schemeClr val="dk1"/>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p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0" name="Google Shape;170;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Kaelan</a:t>
            </a:r>
            <a:endParaRPr/>
          </a:p>
          <a:p>
            <a:pPr indent="0" lvl="0" marL="0" rtl="0" algn="l">
              <a:lnSpc>
                <a:spcPct val="100000"/>
              </a:lnSpc>
              <a:spcBef>
                <a:spcPts val="0"/>
              </a:spcBef>
              <a:spcAft>
                <a:spcPts val="0"/>
              </a:spcAft>
              <a:buSzPts val="1100"/>
              <a:buNone/>
            </a:pPr>
            <a:r>
              <a:t/>
            </a:r>
            <a:endParaRPr/>
          </a:p>
          <a:p>
            <a:pPr indent="0" lvl="0" marL="0" rtl="0" algn="l">
              <a:spcBef>
                <a:spcPts val="0"/>
              </a:spcBef>
              <a:spcAft>
                <a:spcPts val="0"/>
              </a:spcAft>
              <a:buNone/>
            </a:pPr>
            <a:r>
              <a:rPr lang="en" sz="1300">
                <a:solidFill>
                  <a:schemeClr val="dk1"/>
                </a:solidFill>
              </a:rPr>
              <a:t>Notes: </a:t>
            </a:r>
            <a:endParaRPr sz="1300">
              <a:solidFill>
                <a:schemeClr val="dk1"/>
              </a:solidFill>
            </a:endParaRPr>
          </a:p>
          <a:p>
            <a:pPr indent="-311150" lvl="0" marL="457200" rtl="0" algn="l">
              <a:spcBef>
                <a:spcPts val="0"/>
              </a:spcBef>
              <a:spcAft>
                <a:spcPts val="0"/>
              </a:spcAft>
              <a:buClr>
                <a:schemeClr val="dk1"/>
              </a:buClr>
              <a:buSzPts val="1300"/>
              <a:buChar char="-"/>
            </a:pPr>
            <a:r>
              <a:rPr lang="en" sz="1300">
                <a:solidFill>
                  <a:schemeClr val="dk1"/>
                </a:solidFill>
              </a:rPr>
              <a:t>Quickly, what did our data look like?</a:t>
            </a:r>
            <a:endParaRPr sz="1300">
              <a:solidFill>
                <a:schemeClr val="dk1"/>
              </a:solidFill>
            </a:endParaRPr>
          </a:p>
          <a:p>
            <a:pPr indent="-311150" lvl="0" marL="457200" rtl="0" algn="l">
              <a:spcBef>
                <a:spcPts val="0"/>
              </a:spcBef>
              <a:spcAft>
                <a:spcPts val="0"/>
              </a:spcAft>
              <a:buClr>
                <a:schemeClr val="dk1"/>
              </a:buClr>
              <a:buSzPts val="1300"/>
              <a:buChar char="-"/>
            </a:pPr>
            <a:r>
              <a:rPr lang="en" sz="1300">
                <a:solidFill>
                  <a:schemeClr val="dk1"/>
                </a:solidFill>
              </a:rPr>
              <a:t>We had 700 of tests</a:t>
            </a:r>
            <a:endParaRPr sz="1300">
              <a:solidFill>
                <a:schemeClr val="dk1"/>
              </a:solidFill>
            </a:endParaRPr>
          </a:p>
          <a:p>
            <a:pPr indent="-311150" lvl="0" marL="457200" rtl="0" algn="l">
              <a:spcBef>
                <a:spcPts val="0"/>
              </a:spcBef>
              <a:spcAft>
                <a:spcPts val="0"/>
              </a:spcAft>
              <a:buClr>
                <a:schemeClr val="dk1"/>
              </a:buClr>
              <a:buSzPts val="1300"/>
              <a:buChar char="-"/>
            </a:pPr>
            <a:r>
              <a:rPr lang="en" sz="1300">
                <a:solidFill>
                  <a:schemeClr val="dk1"/>
                </a:solidFill>
              </a:rPr>
              <a:t>The following attributes</a:t>
            </a:r>
            <a:endParaRPr sz="1300">
              <a:solidFill>
                <a:schemeClr val="dk1"/>
              </a:solidFill>
            </a:endParaRPr>
          </a:p>
          <a:p>
            <a:pPr indent="-311150" lvl="1" marL="914400" rtl="0" algn="l">
              <a:spcBef>
                <a:spcPts val="0"/>
              </a:spcBef>
              <a:spcAft>
                <a:spcPts val="0"/>
              </a:spcAft>
              <a:buClr>
                <a:schemeClr val="dk1"/>
              </a:buClr>
              <a:buSzPts val="1300"/>
              <a:buChar char="-"/>
            </a:pPr>
            <a:r>
              <a:rPr lang="en" sz="1300">
                <a:solidFill>
                  <a:schemeClr val="dk1"/>
                </a:solidFill>
              </a:rPr>
              <a:t>Gender</a:t>
            </a:r>
            <a:endParaRPr sz="1300">
              <a:solidFill>
                <a:schemeClr val="dk1"/>
              </a:solidFill>
            </a:endParaRPr>
          </a:p>
          <a:p>
            <a:pPr indent="-311150" lvl="1" marL="914400" rtl="0" algn="l">
              <a:spcBef>
                <a:spcPts val="0"/>
              </a:spcBef>
              <a:spcAft>
                <a:spcPts val="0"/>
              </a:spcAft>
              <a:buClr>
                <a:schemeClr val="dk1"/>
              </a:buClr>
              <a:buSzPts val="1300"/>
              <a:buChar char="-"/>
            </a:pPr>
            <a:r>
              <a:rPr lang="en" sz="1300">
                <a:solidFill>
                  <a:schemeClr val="dk1"/>
                </a:solidFill>
              </a:rPr>
              <a:t>English Language Learner</a:t>
            </a:r>
            <a:endParaRPr sz="1300">
              <a:solidFill>
                <a:schemeClr val="dk1"/>
              </a:solidFill>
            </a:endParaRPr>
          </a:p>
          <a:p>
            <a:pPr indent="-311150" lvl="1" marL="914400" rtl="0" algn="l">
              <a:spcBef>
                <a:spcPts val="0"/>
              </a:spcBef>
              <a:spcAft>
                <a:spcPts val="0"/>
              </a:spcAft>
              <a:buClr>
                <a:schemeClr val="dk1"/>
              </a:buClr>
              <a:buSzPts val="1300"/>
              <a:buChar char="-"/>
            </a:pPr>
            <a:r>
              <a:rPr lang="en" sz="1300">
                <a:solidFill>
                  <a:schemeClr val="dk1"/>
                </a:solidFill>
              </a:rPr>
              <a:t>SpecialEd</a:t>
            </a:r>
            <a:endParaRPr sz="1300">
              <a:solidFill>
                <a:schemeClr val="dk1"/>
              </a:solidFill>
            </a:endParaRPr>
          </a:p>
          <a:p>
            <a:pPr indent="-311150" lvl="1" marL="914400" rtl="0" algn="l">
              <a:spcBef>
                <a:spcPts val="0"/>
              </a:spcBef>
              <a:spcAft>
                <a:spcPts val="0"/>
              </a:spcAft>
              <a:buClr>
                <a:schemeClr val="dk1"/>
              </a:buClr>
              <a:buSzPts val="1300"/>
              <a:buChar char="-"/>
            </a:pPr>
            <a:r>
              <a:rPr lang="en" sz="1300">
                <a:solidFill>
                  <a:schemeClr val="dk1"/>
                </a:solidFill>
              </a:rPr>
              <a:t>LunchStatus</a:t>
            </a:r>
            <a:endParaRPr sz="1300">
              <a:solidFill>
                <a:schemeClr val="dk1"/>
              </a:solidFill>
            </a:endParaRPr>
          </a:p>
          <a:p>
            <a:pPr indent="-311150" lvl="1" marL="914400" rtl="0" algn="l">
              <a:spcBef>
                <a:spcPts val="0"/>
              </a:spcBef>
              <a:spcAft>
                <a:spcPts val="0"/>
              </a:spcAft>
              <a:buClr>
                <a:schemeClr val="dk1"/>
              </a:buClr>
              <a:buSzPts val="1300"/>
              <a:buChar char="-"/>
            </a:pPr>
            <a:r>
              <a:rPr lang="en" sz="1300">
                <a:solidFill>
                  <a:schemeClr val="dk1"/>
                </a:solidFill>
              </a:rPr>
              <a:t>Ethnicity</a:t>
            </a:r>
            <a:endParaRPr sz="1300">
              <a:solidFill>
                <a:schemeClr val="dk1"/>
              </a:solidFill>
            </a:endParaRPr>
          </a:p>
          <a:p>
            <a:pPr indent="-311150" lvl="0" marL="457200" rtl="0" algn="l">
              <a:spcBef>
                <a:spcPts val="0"/>
              </a:spcBef>
              <a:spcAft>
                <a:spcPts val="0"/>
              </a:spcAft>
              <a:buClr>
                <a:schemeClr val="dk1"/>
              </a:buClr>
              <a:buSzPts val="1300"/>
              <a:buChar char="-"/>
            </a:pPr>
            <a:r>
              <a:rPr lang="en" sz="1300">
                <a:solidFill>
                  <a:schemeClr val="dk1"/>
                </a:solidFill>
              </a:rPr>
              <a:t>The use of 45 vendor products</a:t>
            </a:r>
            <a:endParaRPr sz="1300">
              <a:solidFill>
                <a:schemeClr val="dk1"/>
              </a:solidFill>
            </a:endParaRPr>
          </a:p>
          <a:p>
            <a:pPr indent="-311150" lvl="1" marL="914400" rtl="0" algn="l">
              <a:spcBef>
                <a:spcPts val="0"/>
              </a:spcBef>
              <a:spcAft>
                <a:spcPts val="0"/>
              </a:spcAft>
              <a:buClr>
                <a:schemeClr val="dk1"/>
              </a:buClr>
              <a:buSzPts val="1300"/>
              <a:buChar char="-"/>
            </a:pPr>
            <a:r>
              <a:rPr lang="en" sz="1300">
                <a:solidFill>
                  <a:schemeClr val="dk1"/>
                </a:solidFill>
              </a:rPr>
              <a:t>For the purposes of this presentation, vendor products are mostly digital education services that students use during the school day.</a:t>
            </a:r>
            <a:endParaRPr sz="1300">
              <a:solidFill>
                <a:schemeClr val="dk1"/>
              </a:solidFill>
            </a:endParaRPr>
          </a:p>
          <a:p>
            <a:pPr indent="-311150" lvl="0" marL="457200" rtl="0" algn="l">
              <a:spcBef>
                <a:spcPts val="0"/>
              </a:spcBef>
              <a:spcAft>
                <a:spcPts val="0"/>
              </a:spcAft>
              <a:buClr>
                <a:schemeClr val="dk1"/>
              </a:buClr>
              <a:buSzPts val="1300"/>
              <a:buChar char="-"/>
            </a:pPr>
            <a:r>
              <a:rPr b="1" lang="en" sz="1300">
                <a:solidFill>
                  <a:schemeClr val="dk1"/>
                </a:solidFill>
              </a:rPr>
              <a:t>Essentially, this data should allow us to evaluate how a student’s attributes and usage of these products affects their test scores.</a:t>
            </a:r>
            <a:endParaRPr b="1" sz="1300">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31125f7a500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7" name="Google Shape;177;g31125f7a500_0_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Jessica</a:t>
            </a:r>
            <a:endParaRPr/>
          </a:p>
          <a:p>
            <a:pPr indent="-298450" lvl="0" marL="457200" rtl="0" algn="l">
              <a:lnSpc>
                <a:spcPct val="100000"/>
              </a:lnSpc>
              <a:spcBef>
                <a:spcPts val="0"/>
              </a:spcBef>
              <a:spcAft>
                <a:spcPts val="0"/>
              </a:spcAft>
              <a:buClr>
                <a:schemeClr val="dk1"/>
              </a:buClr>
              <a:buSzPts val="1100"/>
              <a:buChar char="-"/>
            </a:pPr>
            <a:r>
              <a:rPr lang="en">
                <a:solidFill>
                  <a:schemeClr val="dk1"/>
                </a:solidFill>
              </a:rPr>
              <a:t>As shown in the graph, IXL Math/Science and IXL Reading dominate the usage. Math and reading are clearly prioritized, both in terms of testing and resource usage.</a:t>
            </a:r>
            <a:endParaRPr>
              <a:solidFill>
                <a:schemeClr val="dk1"/>
              </a:solidFill>
            </a:endParaRPr>
          </a:p>
          <a:p>
            <a:pPr indent="0" lvl="0" marL="0" rtl="0" algn="l">
              <a:lnSpc>
                <a:spcPct val="100000"/>
              </a:lnSpc>
              <a:spcBef>
                <a:spcPts val="0"/>
              </a:spcBef>
              <a:spcAft>
                <a:spcPts val="0"/>
              </a:spcAft>
              <a:buNone/>
            </a:pPr>
            <a:r>
              <a:t/>
            </a:r>
            <a:endParaRPr>
              <a:solidFill>
                <a:schemeClr val="dk1"/>
              </a:solidFill>
            </a:endParaRPr>
          </a:p>
          <a:p>
            <a:pPr indent="-298450" lvl="0" marL="457200" rtl="0" algn="l">
              <a:lnSpc>
                <a:spcPct val="100000"/>
              </a:lnSpc>
              <a:spcBef>
                <a:spcPts val="0"/>
              </a:spcBef>
              <a:spcAft>
                <a:spcPts val="0"/>
              </a:spcAft>
              <a:buClr>
                <a:schemeClr val="dk1"/>
              </a:buClr>
              <a:buSzPts val="1100"/>
              <a:buChar char="-"/>
            </a:pPr>
            <a:r>
              <a:rPr lang="en">
                <a:solidFill>
                  <a:schemeClr val="dk1"/>
                </a:solidFill>
              </a:rPr>
              <a:t>However, it’s important to note that these user definitions are loose. It’s unclear if whether a student is a partial/full user is consistent across classes, schools, or vendor products. It’s entirely possible that Student A in Teacher A’s classroom uses </a:t>
            </a:r>
            <a:r>
              <a:rPr b="1" lang="en">
                <a:solidFill>
                  <a:schemeClr val="dk1"/>
                </a:solidFill>
              </a:rPr>
              <a:t>IXL math</a:t>
            </a:r>
            <a:r>
              <a:rPr lang="en">
                <a:solidFill>
                  <a:schemeClr val="dk1"/>
                </a:solidFill>
              </a:rPr>
              <a:t> 10 minutes a day, and is a partial user, while Student B in Teacher B’s classroom uses </a:t>
            </a:r>
            <a:r>
              <a:rPr b="1" lang="en">
                <a:solidFill>
                  <a:schemeClr val="dk1"/>
                </a:solidFill>
              </a:rPr>
              <a:t>IXL reading</a:t>
            </a:r>
            <a:r>
              <a:rPr lang="en">
                <a:solidFill>
                  <a:schemeClr val="dk1"/>
                </a:solidFill>
              </a:rPr>
              <a:t> for 10 minutes a day, and is considered a full user.</a:t>
            </a:r>
            <a:endParaRPr b="1">
              <a:solidFill>
                <a:schemeClr val="dk1"/>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31a7c22a84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31a7c22a84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Jessica</a:t>
            </a:r>
            <a:endParaRPr/>
          </a:p>
          <a:p>
            <a:pPr indent="0" lvl="0" marL="0" rtl="0" algn="l">
              <a:spcBef>
                <a:spcPts val="0"/>
              </a:spcBef>
              <a:spcAft>
                <a:spcPts val="0"/>
              </a:spcAft>
              <a:buNone/>
            </a:pPr>
            <a:r>
              <a:rPr lang="en"/>
              <a:t>We </a:t>
            </a:r>
            <a:r>
              <a:rPr lang="en"/>
              <a:t>only</a:t>
            </a:r>
            <a:r>
              <a:rPr lang="en"/>
              <a:t> had enough data to look at ~65 tests, and the following vendors. A majority of the vendor usage was attributed to IXL, which as you all know is a </a:t>
            </a:r>
            <a:r>
              <a:rPr lang="en"/>
              <a:t>prominent</a:t>
            </a:r>
            <a:r>
              <a:rPr lang="en"/>
              <a:t> learning platform, as well as Accelerated Readers. We had to discard all other tests and vendors because there was either no data or not enough.</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3039df83e6b_7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4" name="Google Shape;194;g3039df83e6b_7_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31b93cacd99_6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31b93cacd99_6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rPr>
              <a:t>Zubeyda:Hello everyone! Today, I’ll quickly walk you through the key data processing steps for this project. We began by cleaning up the dataset, removing NaNs, which are (Not-a-Number) to address missing or invalid data and ensure reliability. Then, we filtered out irrelevant test scores and vendor data, focusing on what mattered most. A major transformation involved consolidating student scores into a unified format, though this required a significant assumption as we ignored measurement IDs for simplicity. Lastly, we standardized test scores by converting them to z-scores, enabling better comparisons across different tests. These steps streamlined the data, making it cleaner and more actionable for analysis.</a:t>
            </a:r>
            <a:endParaRPr>
              <a:solidFill>
                <a:schemeClr val="dk1"/>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317972c0b3c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317972c0b3c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a:solidFill>
                  <a:schemeClr val="dk1"/>
                </a:solidFill>
              </a:rPr>
              <a:t>Zubeyda:"Let’s start with what a z-score is. Simply put, a z-score measures how far a particular value is from the average in a group of numbers. Think of it as a tool to help us understand whether a value is typical or stands out.</a:t>
            </a:r>
            <a:endParaRPr>
              <a:solidFill>
                <a:schemeClr val="dk1"/>
              </a:solidFill>
            </a:endParaRPr>
          </a:p>
          <a:p>
            <a:pPr indent="0" lvl="0" marL="0" rtl="0" algn="l">
              <a:lnSpc>
                <a:spcPct val="115000"/>
              </a:lnSpc>
              <a:spcBef>
                <a:spcPts val="1200"/>
              </a:spcBef>
              <a:spcAft>
                <a:spcPts val="0"/>
              </a:spcAft>
              <a:buNone/>
            </a:pPr>
            <a:r>
              <a:rPr lang="en">
                <a:solidFill>
                  <a:schemeClr val="dk1"/>
                </a:solidFill>
              </a:rPr>
              <a:t>Here’s how it works:</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A </a:t>
            </a:r>
            <a:r>
              <a:rPr b="1" lang="en">
                <a:solidFill>
                  <a:schemeClr val="dk1"/>
                </a:solidFill>
              </a:rPr>
              <a:t>positive z-score</a:t>
            </a:r>
            <a:r>
              <a:rPr lang="en">
                <a:solidFill>
                  <a:schemeClr val="dk1"/>
                </a:solidFill>
              </a:rPr>
              <a:t> means the value is </a:t>
            </a:r>
            <a:r>
              <a:rPr b="1" lang="en">
                <a:solidFill>
                  <a:schemeClr val="dk1"/>
                </a:solidFill>
              </a:rPr>
              <a:t>above average</a:t>
            </a:r>
            <a:r>
              <a:rPr lang="en">
                <a:solidFill>
                  <a:schemeClr val="dk1"/>
                </a:solidFill>
              </a:rPr>
              <a:t>, or higher than most other values in the group.</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A </a:t>
            </a:r>
            <a:r>
              <a:rPr b="1" lang="en">
                <a:solidFill>
                  <a:schemeClr val="dk1"/>
                </a:solidFill>
              </a:rPr>
              <a:t>negative z-score</a:t>
            </a:r>
            <a:r>
              <a:rPr lang="en">
                <a:solidFill>
                  <a:schemeClr val="dk1"/>
                </a:solidFill>
              </a:rPr>
              <a:t> means the value is </a:t>
            </a:r>
            <a:r>
              <a:rPr b="1" lang="en">
                <a:solidFill>
                  <a:schemeClr val="dk1"/>
                </a:solidFill>
              </a:rPr>
              <a:t>below average</a:t>
            </a:r>
            <a:r>
              <a:rPr lang="en">
                <a:solidFill>
                  <a:schemeClr val="dk1"/>
                </a:solidFill>
              </a:rPr>
              <a:t>, or lower than most of the other values.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And a </a:t>
            </a:r>
            <a:r>
              <a:rPr b="1" lang="en">
                <a:solidFill>
                  <a:schemeClr val="dk1"/>
                </a:solidFill>
              </a:rPr>
              <a:t>z-score of zero</a:t>
            </a:r>
            <a:r>
              <a:rPr lang="en">
                <a:solidFill>
                  <a:schemeClr val="dk1"/>
                </a:solidFill>
              </a:rPr>
              <a:t> means the value is </a:t>
            </a:r>
            <a:r>
              <a:rPr b="1" lang="en">
                <a:solidFill>
                  <a:schemeClr val="dk1"/>
                </a:solidFill>
              </a:rPr>
              <a:t>exactly average</a:t>
            </a:r>
            <a:r>
              <a:rPr lang="en">
                <a:solidFill>
                  <a:schemeClr val="dk1"/>
                </a:solidFill>
              </a:rPr>
              <a:t>—right at the middle of the group.</a:t>
            </a:r>
            <a:endParaRPr>
              <a:solidFill>
                <a:schemeClr val="dk1"/>
              </a:solidFill>
            </a:endParaRPr>
          </a:p>
          <a:p>
            <a:pPr indent="0" lvl="0" marL="0" rtl="0" algn="l">
              <a:lnSpc>
                <a:spcPct val="115000"/>
              </a:lnSpc>
              <a:spcBef>
                <a:spcPts val="1200"/>
              </a:spcBef>
              <a:spcAft>
                <a:spcPts val="0"/>
              </a:spcAft>
              <a:buNone/>
            </a:pPr>
            <a:r>
              <a:rPr lang="en">
                <a:solidFill>
                  <a:schemeClr val="dk1"/>
                </a:solidFill>
              </a:rPr>
              <a:t>So, in simple terms, z-scores help us determine where a specific value falls in relation to the rest of the data."</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rPr lang="en">
                <a:solidFill>
                  <a:schemeClr val="dk1"/>
                </a:solidFill>
              </a:rPr>
              <a:t>Notes: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They also h</a:t>
            </a:r>
            <a:r>
              <a:rPr lang="en">
                <a:solidFill>
                  <a:schemeClr val="dk1"/>
                </a:solidFill>
              </a:rPr>
              <a:t>ighlight how students performed relative to their peers</a:t>
            </a:r>
            <a:endParaRPr>
              <a:solidFill>
                <a:schemeClr val="dk1"/>
              </a:solidFill>
            </a:endParaRPr>
          </a:p>
          <a:p>
            <a:pPr indent="0" lvl="0" marL="0" rtl="0" algn="l">
              <a:lnSpc>
                <a:spcPct val="115000"/>
              </a:lnSpc>
              <a:spcBef>
                <a:spcPts val="0"/>
              </a:spcBef>
              <a:spcAft>
                <a:spcPts val="0"/>
              </a:spcAft>
              <a:buNone/>
            </a:pPr>
            <a:r>
              <a:rPr lang="en">
                <a:solidFill>
                  <a:schemeClr val="dk1"/>
                </a:solidFill>
              </a:rPr>
              <a:t>We also change all of our scores to zcores. </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31125f7a500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6" name="Google Shape;226;g31125f7a500_0_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Jessica :)</a:t>
            </a:r>
            <a:endParaRPr/>
          </a:p>
          <a:p>
            <a:pPr indent="-298450" lvl="0" marL="457200" rtl="0" algn="l">
              <a:lnSpc>
                <a:spcPct val="100000"/>
              </a:lnSpc>
              <a:spcBef>
                <a:spcPts val="0"/>
              </a:spcBef>
              <a:spcAft>
                <a:spcPts val="0"/>
              </a:spcAft>
              <a:buSzPts val="1100"/>
              <a:buChar char="-"/>
            </a:pPr>
            <a:r>
              <a:rPr lang="en"/>
              <a:t>Since our goal was to predict if a student is </a:t>
            </a:r>
            <a:r>
              <a:rPr lang="en"/>
              <a:t>proficient</a:t>
            </a:r>
            <a:r>
              <a:rPr lang="en"/>
              <a:t> and why, it was necessary for us to have benchmark values for all tests, </a:t>
            </a:r>
            <a:r>
              <a:rPr lang="en">
                <a:solidFill>
                  <a:schemeClr val="dk1"/>
                </a:solidFill>
              </a:rPr>
              <a:t>benchmarks being the cutoff for what score is considered proficient or not proficient</a:t>
            </a:r>
            <a:endParaRPr/>
          </a:p>
          <a:p>
            <a:pPr indent="-298450" lvl="0" marL="457200" rtl="0" algn="l">
              <a:lnSpc>
                <a:spcPct val="100000"/>
              </a:lnSpc>
              <a:spcBef>
                <a:spcPts val="0"/>
              </a:spcBef>
              <a:spcAft>
                <a:spcPts val="0"/>
              </a:spcAft>
              <a:buSzPts val="1100"/>
              <a:buChar char="-"/>
            </a:pPr>
            <a:r>
              <a:rPr lang="en"/>
              <a:t>We didn’t have benchmarks for every test, so we created our own by taking the mean across that grade’s test values.</a:t>
            </a:r>
            <a:endParaRPr/>
          </a:p>
          <a:p>
            <a:pPr indent="-298450" lvl="0" marL="457200" rtl="0" algn="l">
              <a:lnSpc>
                <a:spcPct val="100000"/>
              </a:lnSpc>
              <a:spcBef>
                <a:spcPts val="0"/>
              </a:spcBef>
              <a:spcAft>
                <a:spcPts val="0"/>
              </a:spcAft>
              <a:buSzPts val="1100"/>
              <a:buChar char="-"/>
            </a:pPr>
            <a:r>
              <a:rPr lang="en"/>
              <a:t>From there, we created b-scores, which is the distance between a test score and its benchmark in terms of standard deviations. </a:t>
            </a:r>
            <a:endParaRPr/>
          </a:p>
          <a:p>
            <a:pPr indent="-298450" lvl="0" marL="457200" rtl="0" algn="l">
              <a:lnSpc>
                <a:spcPct val="100000"/>
              </a:lnSpc>
              <a:spcBef>
                <a:spcPts val="0"/>
              </a:spcBef>
              <a:spcAft>
                <a:spcPts val="0"/>
              </a:spcAft>
              <a:buSzPts val="1100"/>
              <a:buChar char="-"/>
            </a:pPr>
            <a:r>
              <a:rPr lang="en"/>
              <a:t>We wanted to use b-scores instead of z-scores because our goal of predicting whether a student is proficient or not is relative to the benchmarks</a:t>
            </a:r>
            <a:endParaRPr/>
          </a:p>
          <a:p>
            <a:pPr indent="-298450" lvl="0" marL="457200" rtl="0" algn="l">
              <a:lnSpc>
                <a:spcPct val="100000"/>
              </a:lnSpc>
              <a:spcBef>
                <a:spcPts val="0"/>
              </a:spcBef>
              <a:spcAft>
                <a:spcPts val="0"/>
              </a:spcAft>
              <a:buSzPts val="1100"/>
              <a:buChar char="-"/>
            </a:pPr>
            <a:r>
              <a:rPr lang="en"/>
              <a:t>These new scores are what we are trying to predict with the models we are training</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 name="Google Shape;58;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Lisette</a:t>
            </a:r>
            <a:endParaRPr/>
          </a:p>
          <a:p>
            <a:pPr indent="-298450" lvl="0" marL="457200" rtl="0" algn="l">
              <a:lnSpc>
                <a:spcPct val="100000"/>
              </a:lnSpc>
              <a:spcBef>
                <a:spcPts val="0"/>
              </a:spcBef>
              <a:spcAft>
                <a:spcPts val="0"/>
              </a:spcAft>
              <a:buSzPts val="1100"/>
              <a:buChar char="-"/>
            </a:pPr>
            <a:r>
              <a:rPr lang="en"/>
              <a:t>Introduce the gray slides!</a:t>
            </a:r>
            <a:endParaRPr/>
          </a:p>
          <a:p>
            <a:pPr indent="-298450" lvl="0" marL="457200" rtl="0" algn="l">
              <a:lnSpc>
                <a:spcPct val="100000"/>
              </a:lnSpc>
              <a:spcBef>
                <a:spcPts val="0"/>
              </a:spcBef>
              <a:spcAft>
                <a:spcPts val="0"/>
              </a:spcAft>
              <a:buSzPts val="1100"/>
              <a:buChar char="-"/>
            </a:pPr>
            <a:r>
              <a:rPr lang="en"/>
              <a:t>I will first introduce our wonderful team</a:t>
            </a:r>
            <a:endParaRPr/>
          </a:p>
          <a:p>
            <a:pPr indent="0" lvl="0" marL="0" rtl="0" algn="l">
              <a:lnSpc>
                <a:spcPct val="100000"/>
              </a:lnSpc>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31a7c22a848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31a7c22a848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Kaelan</a:t>
            </a:r>
            <a:endParaRPr/>
          </a:p>
          <a:p>
            <a:pPr indent="0" lvl="0" marL="0" rtl="0" algn="l">
              <a:spcBef>
                <a:spcPts val="0"/>
              </a:spcBef>
              <a:spcAft>
                <a:spcPts val="0"/>
              </a:spcAft>
              <a:buNone/>
            </a:pPr>
            <a:r>
              <a:t/>
            </a:r>
            <a:endParaRPr sz="1300"/>
          </a:p>
          <a:p>
            <a:pPr indent="0" lvl="0" marL="0" rtl="0" algn="l">
              <a:spcBef>
                <a:spcPts val="0"/>
              </a:spcBef>
              <a:spcAft>
                <a:spcPts val="0"/>
              </a:spcAft>
              <a:buNone/>
            </a:pPr>
            <a:r>
              <a:rPr lang="en" sz="1300"/>
              <a:t>Before we make our models though, it is helpful to do a preliminary analysis of our data. We ran a simplistic linear correlation test on each product to how it affected its subject. Here are some box plots of vendor usage data by related student subject z score. For example, on the left here, we see that non users and partial users of Reflex Math tend to do slightly worse than full users of Reflex Math.</a:t>
            </a:r>
            <a:endParaRPr sz="1300"/>
          </a:p>
          <a:p>
            <a:pPr indent="0" lvl="0" marL="0" rtl="0" algn="l">
              <a:spcBef>
                <a:spcPts val="0"/>
              </a:spcBef>
              <a:spcAft>
                <a:spcPts val="0"/>
              </a:spcAft>
              <a:buNone/>
            </a:pPr>
            <a:r>
              <a:t/>
            </a:r>
            <a:endParaRPr sz="1300"/>
          </a:p>
          <a:p>
            <a:pPr indent="0" lvl="0" marL="0" rtl="0" algn="l">
              <a:spcBef>
                <a:spcPts val="0"/>
              </a:spcBef>
              <a:spcAft>
                <a:spcPts val="0"/>
              </a:spcAft>
              <a:buNone/>
            </a:pPr>
            <a:r>
              <a:rPr lang="en" sz="1300"/>
              <a:t>In these </a:t>
            </a:r>
            <a:r>
              <a:rPr lang="en" sz="1300"/>
              <a:t>examples</a:t>
            </a:r>
            <a:r>
              <a:rPr lang="en" sz="1300"/>
              <a:t>, these products had a very very slight positive linear correlation with the their respective tests.</a:t>
            </a:r>
            <a:endParaRPr sz="1300"/>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31a7c22a848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31a7c22a848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Kaelan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Notes:</a:t>
            </a:r>
            <a:endParaRPr/>
          </a:p>
          <a:p>
            <a:pPr indent="0" lvl="0" marL="0" rtl="0" algn="l">
              <a:spcBef>
                <a:spcPts val="0"/>
              </a:spcBef>
              <a:spcAft>
                <a:spcPts val="0"/>
              </a:spcAft>
              <a:buNone/>
            </a:pPr>
            <a:r>
              <a:t/>
            </a:r>
            <a:endParaRPr sz="1300"/>
          </a:p>
          <a:p>
            <a:pPr indent="0" lvl="0" marL="0" rtl="0" algn="l">
              <a:spcBef>
                <a:spcPts val="0"/>
              </a:spcBef>
              <a:spcAft>
                <a:spcPts val="0"/>
              </a:spcAft>
              <a:buNone/>
            </a:pPr>
            <a:r>
              <a:rPr lang="en" sz="1300"/>
              <a:t>Here are all of the vendors and their correlation values. You can see here, the correlation is never strongly negative, and IXL seems to generally do worse than other vendors. It is important to note that this is very limited assessment, and should not be taken as an official test, this just gives us a </a:t>
            </a:r>
            <a:r>
              <a:rPr lang="en" sz="1300"/>
              <a:t>litmus</a:t>
            </a:r>
            <a:r>
              <a:rPr lang="en" sz="1300"/>
              <a:t> test to compare with our future models.</a:t>
            </a:r>
            <a:endParaRPr sz="1300"/>
          </a:p>
          <a:p>
            <a:pPr indent="0" lvl="0" marL="0" rtl="0" algn="l">
              <a:spcBef>
                <a:spcPts val="0"/>
              </a:spcBef>
              <a:spcAft>
                <a:spcPts val="0"/>
              </a:spcAft>
              <a:buNone/>
            </a:pPr>
            <a:r>
              <a:t/>
            </a:r>
            <a:endParaRPr sz="1300"/>
          </a:p>
          <a:p>
            <a:pPr indent="0" lvl="0" marL="0" rtl="0" algn="l">
              <a:spcBef>
                <a:spcPts val="0"/>
              </a:spcBef>
              <a:spcAft>
                <a:spcPts val="0"/>
              </a:spcAft>
              <a:buNone/>
            </a:pPr>
            <a:r>
              <a:rPr lang="en" sz="1300"/>
              <a:t>Why this is a very limited assessment</a:t>
            </a:r>
            <a:endParaRPr sz="1300"/>
          </a:p>
          <a:p>
            <a:pPr indent="-311150" lvl="0" marL="457200" rtl="0" algn="l">
              <a:spcBef>
                <a:spcPts val="0"/>
              </a:spcBef>
              <a:spcAft>
                <a:spcPts val="0"/>
              </a:spcAft>
              <a:buSzPts val="1300"/>
              <a:buChar char="-"/>
            </a:pPr>
            <a:r>
              <a:rPr lang="en" sz="1300"/>
              <a:t>It treats all students as equal, regardless of gender and grade level</a:t>
            </a:r>
            <a:endParaRPr sz="1300"/>
          </a:p>
          <a:p>
            <a:pPr indent="-311150" lvl="0" marL="457200" rtl="0" algn="l">
              <a:spcBef>
                <a:spcPts val="0"/>
              </a:spcBef>
              <a:spcAft>
                <a:spcPts val="0"/>
              </a:spcAft>
              <a:buSzPts val="1300"/>
              <a:buChar char="-"/>
            </a:pPr>
            <a:r>
              <a:rPr lang="en" sz="1300"/>
              <a:t>Linear correlation is an imperfect metric in general, but especially here, because our X_axis only spanned [0,2], while our y axis spanned [-6,6]</a:t>
            </a:r>
            <a:endParaRPr sz="1300"/>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p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1" name="Google Shape;271;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Zuly :)</a:t>
            </a:r>
            <a:endParaRPr>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p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6" name="Google Shape;276;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Zuly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Now we will be moving onto modeling and evaluation. </a:t>
            </a:r>
            <a:endParaRPr/>
          </a:p>
          <a:p>
            <a:pPr indent="0" lvl="0" marL="0" rtl="0" algn="l">
              <a:lnSpc>
                <a:spcPct val="100000"/>
              </a:lnSpc>
              <a:spcBef>
                <a:spcPts val="0"/>
              </a:spcBef>
              <a:spcAft>
                <a:spcPts val="0"/>
              </a:spcAft>
              <a:buSzPts val="1100"/>
              <a:buNone/>
            </a:pPr>
            <a:r>
              <a:rPr lang="en"/>
              <a:t>From our data understanding and goal of </a:t>
            </a:r>
            <a:r>
              <a:rPr lang="en"/>
              <a:t>predicting</a:t>
            </a:r>
            <a:r>
              <a:rPr lang="en"/>
              <a:t> student </a:t>
            </a:r>
            <a:r>
              <a:rPr lang="en"/>
              <a:t>proficiency</a:t>
            </a:r>
            <a:r>
              <a:rPr lang="en"/>
              <a:t>, we landed on 2 different models to move forward with that.</a:t>
            </a:r>
            <a:endParaRPr/>
          </a:p>
          <a:p>
            <a:pPr indent="0" lvl="0" marL="0" rtl="0" algn="l">
              <a:lnSpc>
                <a:spcPct val="100000"/>
              </a:lnSpc>
              <a:spcBef>
                <a:spcPts val="0"/>
              </a:spcBef>
              <a:spcAft>
                <a:spcPts val="0"/>
              </a:spcAft>
              <a:buSzPts val="1100"/>
              <a:buNone/>
            </a:pPr>
            <a:r>
              <a:t/>
            </a:r>
            <a:endParaRPr/>
          </a:p>
          <a:p>
            <a:pPr indent="-298450" lvl="0" marL="457200" rtl="0" algn="l">
              <a:lnSpc>
                <a:spcPct val="100000"/>
              </a:lnSpc>
              <a:spcBef>
                <a:spcPts val="0"/>
              </a:spcBef>
              <a:spcAft>
                <a:spcPts val="0"/>
              </a:spcAft>
              <a:buSzPts val="1100"/>
              <a:buChar char="-"/>
            </a:pPr>
            <a:r>
              <a:rPr lang="en"/>
              <a:t>This table </a:t>
            </a:r>
            <a:r>
              <a:rPr lang="en"/>
              <a:t>compares the these models: logistic regression and decision trees</a:t>
            </a:r>
            <a:endParaRPr/>
          </a:p>
          <a:p>
            <a:pPr indent="-298450" lvl="0" marL="457200" rtl="0" algn="l">
              <a:lnSpc>
                <a:spcPct val="100000"/>
              </a:lnSpc>
              <a:spcBef>
                <a:spcPts val="0"/>
              </a:spcBef>
              <a:spcAft>
                <a:spcPts val="0"/>
              </a:spcAft>
              <a:buSzPts val="1100"/>
              <a:buChar char="-"/>
            </a:pPr>
            <a:r>
              <a:rPr lang="en"/>
              <a:t>Let’s start off with logistic regression. This is a model the finds relationships of data factors. The pros of this model its ability to have a clear indication of whether a student is passing or not passing</a:t>
            </a:r>
            <a:endParaRPr/>
          </a:p>
          <a:p>
            <a:pPr indent="-298450" lvl="0" marL="457200" rtl="0" algn="l">
              <a:lnSpc>
                <a:spcPct val="100000"/>
              </a:lnSpc>
              <a:spcBef>
                <a:spcPts val="0"/>
              </a:spcBef>
              <a:spcAft>
                <a:spcPts val="0"/>
              </a:spcAft>
              <a:buSzPts val="1100"/>
              <a:buChar char="-"/>
            </a:pPr>
            <a:r>
              <a:rPr lang="en"/>
              <a:t>In the context of logistic regression, "passing" and "not passing" represent a binary outcome, where "passing" is typically coded as 1 and "not passing" as 0, making it a perfect application for predicting binary outcomes based on predictor variables; essentially, the model estimates the probability of a student being proficient in this case given certain characteristics. </a:t>
            </a:r>
            <a:endParaRPr/>
          </a:p>
          <a:p>
            <a:pPr indent="-298450" lvl="0" marL="457200" rtl="0" algn="l">
              <a:lnSpc>
                <a:spcPct val="100000"/>
              </a:lnSpc>
              <a:spcBef>
                <a:spcPts val="0"/>
              </a:spcBef>
              <a:spcAft>
                <a:spcPts val="0"/>
              </a:spcAft>
              <a:buSzPts val="1100"/>
              <a:buChar char="-"/>
            </a:pPr>
            <a:r>
              <a:rPr lang="en"/>
              <a:t>This type of model also provides results that are easy to interpret. Yet the cons are that it struggles with imbalance data. </a:t>
            </a:r>
            <a:endParaRPr/>
          </a:p>
          <a:p>
            <a:pPr indent="-298450" lvl="0" marL="457200" rtl="0" algn="l">
              <a:lnSpc>
                <a:spcPct val="100000"/>
              </a:lnSpc>
              <a:spcBef>
                <a:spcPts val="0"/>
              </a:spcBef>
              <a:spcAft>
                <a:spcPts val="0"/>
              </a:spcAft>
              <a:buSzPts val="1100"/>
              <a:buChar char="-"/>
            </a:pPr>
            <a:r>
              <a:rPr lang="en"/>
              <a:t>Moving onto decision trees, this model essentially breaks down a prediction or decision into even smaller predictions.</a:t>
            </a:r>
            <a:endParaRPr/>
          </a:p>
          <a:p>
            <a:pPr indent="-298450" lvl="0" marL="457200" rtl="0" algn="l">
              <a:lnSpc>
                <a:spcPct val="100000"/>
              </a:lnSpc>
              <a:spcBef>
                <a:spcPts val="0"/>
              </a:spcBef>
              <a:spcAft>
                <a:spcPts val="0"/>
              </a:spcAft>
              <a:buSzPts val="1100"/>
              <a:buChar char="-"/>
            </a:pPr>
            <a:r>
              <a:rPr lang="en"/>
              <a:t>The pros of this model are that the model is easily interpretible, requires little data prep, and is flexible.</a:t>
            </a:r>
            <a:endParaRPr/>
          </a:p>
          <a:p>
            <a:pPr indent="-298450" lvl="0" marL="457200" rtl="0" algn="l">
              <a:lnSpc>
                <a:spcPct val="100000"/>
              </a:lnSpc>
              <a:spcBef>
                <a:spcPts val="0"/>
              </a:spcBef>
              <a:spcAft>
                <a:spcPts val="0"/>
              </a:spcAft>
              <a:buSzPts val="1100"/>
              <a:buChar char="-"/>
            </a:pPr>
            <a:r>
              <a:rPr lang="en"/>
              <a:t>Yet it;s cons are that it’s prone to overfitting and has high variance. </a:t>
            </a:r>
            <a:endParaRPr/>
          </a:p>
          <a:p>
            <a:pPr indent="-298450" lvl="0" marL="457200" rtl="0" algn="l">
              <a:lnSpc>
                <a:spcPct val="100000"/>
              </a:lnSpc>
              <a:spcBef>
                <a:spcPts val="0"/>
              </a:spcBef>
              <a:spcAft>
                <a:spcPts val="0"/>
              </a:spcAft>
              <a:buSzPts val="1100"/>
              <a:buChar char="-"/>
            </a:pPr>
            <a:r>
              <a:rPr lang="en"/>
              <a:t>Overfitting occurs when a logistic regression model becomes excessively complex, capturing not only the true patterns in the training data but also its random noise, leading to poor performance on new, unseen data. This situation is characterized by high variance, meaning the model's predictions are highly sensitive to small changes in the input data.</a:t>
            </a:r>
            <a:endParaRPr/>
          </a:p>
          <a:p>
            <a:pPr indent="-298450" lvl="0" marL="457200" rtl="0" algn="l">
              <a:lnSpc>
                <a:spcPct val="100000"/>
              </a:lnSpc>
              <a:spcBef>
                <a:spcPts val="0"/>
              </a:spcBef>
              <a:spcAft>
                <a:spcPts val="0"/>
              </a:spcAft>
              <a:buSzPts val="1100"/>
              <a:buChar char="-"/>
            </a:pPr>
            <a:r>
              <a:rPr lang="en"/>
              <a:t>We are evaluating both models using accuracy, which is essentially </a:t>
            </a:r>
            <a:r>
              <a:rPr lang="en">
                <a:solidFill>
                  <a:schemeClr val="dk1"/>
                </a:solidFill>
              </a:rPr>
              <a:t>the percentage of times the model gets the answer right</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p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2" name="Google Shape;282;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Kaelan</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Notes:</a:t>
            </a:r>
            <a:endParaRPr>
              <a:solidFill>
                <a:schemeClr val="dk1"/>
              </a:solidFill>
            </a:endParaRPr>
          </a:p>
          <a:p>
            <a:pPr indent="0" lvl="0" marL="0" rtl="0" algn="l">
              <a:lnSpc>
                <a:spcPct val="115000"/>
              </a:lnSpc>
              <a:spcBef>
                <a:spcPts val="0"/>
              </a:spcBef>
              <a:spcAft>
                <a:spcPts val="0"/>
              </a:spcAft>
              <a:buNone/>
            </a:pPr>
            <a:r>
              <a:rPr lang="en">
                <a:solidFill>
                  <a:schemeClr val="dk1"/>
                </a:solidFill>
              </a:rPr>
              <a:t>	</a:t>
            </a:r>
            <a:endParaRPr>
              <a:solidFill>
                <a:schemeClr val="dk1"/>
              </a:solidFil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31910fea557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31910fea557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Jessica</a:t>
            </a:r>
            <a:endParaRPr/>
          </a:p>
          <a:p>
            <a:pPr indent="-298450" lvl="0" marL="457200" rtl="0" algn="l">
              <a:spcBef>
                <a:spcPts val="0"/>
              </a:spcBef>
              <a:spcAft>
                <a:spcPts val="0"/>
              </a:spcAft>
              <a:buSzPts val="1100"/>
              <a:buChar char="-"/>
            </a:pPr>
            <a:r>
              <a:rPr lang="en"/>
              <a:t>It is unrealistic to assume that products will affect all students equally. We will split our data sets into smaller, more homogeneous groups and run individual models on these populations to cover our bases.</a:t>
            </a:r>
            <a:endParaRPr/>
          </a:p>
          <a:p>
            <a:pPr indent="-298450" lvl="0" marL="457200" rtl="0" algn="l">
              <a:spcBef>
                <a:spcPts val="0"/>
              </a:spcBef>
              <a:spcAft>
                <a:spcPts val="0"/>
              </a:spcAft>
              <a:buSzPts val="1100"/>
              <a:buChar char="-"/>
            </a:pPr>
            <a:r>
              <a:rPr lang="en"/>
              <a:t>We divided our dataset by levels, gender and then by subject</a:t>
            </a:r>
            <a:endParaRPr/>
          </a:p>
          <a:p>
            <a:pPr indent="-298450" lvl="0" marL="457200" rtl="0" algn="l">
              <a:spcBef>
                <a:spcPts val="0"/>
              </a:spcBef>
              <a:spcAft>
                <a:spcPts val="0"/>
              </a:spcAft>
              <a:buSzPts val="1100"/>
              <a:buChar char="-"/>
            </a:pPr>
            <a:r>
              <a:rPr lang="en"/>
              <a:t>This allowed us to further analyze how or if vendor usage affected subgroups differently</a:t>
            </a:r>
            <a:endParaRPr/>
          </a:p>
          <a:p>
            <a:pPr indent="-298450" lvl="0" marL="457200" rtl="0" algn="l">
              <a:spcBef>
                <a:spcPts val="0"/>
              </a:spcBef>
              <a:spcAft>
                <a:spcPts val="0"/>
              </a:spcAft>
              <a:buSzPts val="1100"/>
              <a:buChar char="-"/>
            </a:pPr>
            <a:r>
              <a:rPr lang="en"/>
              <a:t>For each subgroup, we made both logistic regression models and decision trees, as well as binary and multiclass variants for a total of 144 models.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31b93cacd99_9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3" name="Google Shape;303;g31b93cacd99_9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Zuly :)</a:t>
            </a:r>
            <a:endParaRPr>
              <a:solidFill>
                <a:schemeClr val="dk1"/>
              </a:solidFill>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Now that we’ve </a:t>
            </a:r>
            <a:r>
              <a:rPr lang="en"/>
              <a:t>briefly</a:t>
            </a:r>
            <a:r>
              <a:rPr lang="en"/>
              <a:t> covered the two types of models we moved for</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31b8c53b9b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31b8c53b9b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Zuly :)</a:t>
            </a:r>
            <a:endParaRPr>
              <a:solidFill>
                <a:schemeClr val="dk1"/>
              </a:solidFill>
            </a:endParaRPr>
          </a:p>
          <a:p>
            <a:pPr indent="0" lvl="0" marL="0" rtl="0" algn="l">
              <a:spcBef>
                <a:spcPts val="0"/>
              </a:spcBef>
              <a:spcAft>
                <a:spcPts val="0"/>
              </a:spcAft>
              <a:buNone/>
            </a:pPr>
            <a:r>
              <a:rPr lang="en"/>
              <a:t>Notes:</a:t>
            </a:r>
            <a:endParaRPr/>
          </a:p>
          <a:p>
            <a:pPr indent="-298450" lvl="0" marL="457200" rtl="0" algn="l">
              <a:spcBef>
                <a:spcPts val="0"/>
              </a:spcBef>
              <a:spcAft>
                <a:spcPts val="0"/>
              </a:spcAft>
              <a:buSzPts val="1100"/>
              <a:buChar char="-"/>
            </a:pPr>
            <a:r>
              <a:rPr lang="en"/>
              <a:t>Looking at our </a:t>
            </a:r>
            <a:r>
              <a:rPr lang="en"/>
              <a:t>visualizations</a:t>
            </a:r>
            <a:r>
              <a:rPr lang="en"/>
              <a:t> of </a:t>
            </a:r>
            <a:r>
              <a:rPr lang="en"/>
              <a:t>logistic</a:t>
            </a:r>
            <a:r>
              <a:rPr lang="en"/>
              <a:t> regression, on the left hand side </a:t>
            </a:r>
            <a:r>
              <a:rPr lang="en"/>
              <a:t>you</a:t>
            </a:r>
            <a:r>
              <a:rPr lang="en"/>
              <a:t> will see a graph of Binary middle </a:t>
            </a:r>
            <a:r>
              <a:rPr lang="en"/>
              <a:t>school</a:t>
            </a:r>
            <a:r>
              <a:rPr lang="en"/>
              <a:t> model weights </a:t>
            </a:r>
            <a:endParaRPr/>
          </a:p>
          <a:p>
            <a:pPr indent="-298450" lvl="0" marL="457200" rtl="0" algn="l">
              <a:spcBef>
                <a:spcPts val="0"/>
              </a:spcBef>
              <a:spcAft>
                <a:spcPts val="0"/>
              </a:spcAft>
              <a:buSzPts val="1100"/>
              <a:buChar char="-"/>
            </a:pPr>
            <a:r>
              <a:rPr lang="en"/>
              <a:t>These weights show how much each factor (like special education status or using a math program) influences the model's decision, with larger weights increasing the likelihood of a certain outcome and smaller weights decreasing it.</a:t>
            </a:r>
            <a:endParaRPr/>
          </a:p>
          <a:p>
            <a:pPr indent="-298450" lvl="0" marL="457200" rtl="0" algn="l">
              <a:lnSpc>
                <a:spcPct val="115000"/>
              </a:lnSpc>
              <a:spcBef>
                <a:spcPts val="0"/>
              </a:spcBef>
              <a:spcAft>
                <a:spcPts val="0"/>
              </a:spcAft>
              <a:buSzPts val="1100"/>
              <a:buChar char="-"/>
            </a:pPr>
            <a:r>
              <a:rPr lang="en"/>
              <a:t>The graph at on the right is a </a:t>
            </a:r>
            <a:r>
              <a:rPr lang="en"/>
              <a:t>decision</a:t>
            </a:r>
            <a:r>
              <a:rPr lang="en"/>
              <a:t> boundary graph that is </a:t>
            </a:r>
            <a:r>
              <a:rPr lang="en"/>
              <a:t>actually</a:t>
            </a:r>
            <a:r>
              <a:rPr lang="en"/>
              <a:t> illustrating a </a:t>
            </a:r>
            <a:r>
              <a:rPr lang="en"/>
              <a:t>simplification</a:t>
            </a:r>
            <a:r>
              <a:rPr lang="en"/>
              <a:t> of the model that we created </a:t>
            </a:r>
            <a:r>
              <a:rPr lang="en"/>
              <a:t>since</a:t>
            </a:r>
            <a:r>
              <a:rPr lang="en"/>
              <a:t> it is only showing 2 out of the 5 </a:t>
            </a:r>
            <a:r>
              <a:rPr lang="en"/>
              <a:t>student characteristics. The two considered in this graph are whether they are English Language Learners or in Special Education—and predicts whether they will be proficient. On this graph, the dots in the blue area represent students who are not proficient, and the dots in the red areas represent where the model thinks students are more likely to be proficient. The model did okay but might need more information to predict better for all students (which is where the other features come in!)</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31b8c53b9ba_2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31b8c53b9ba_2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Zuly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Now what was this verdict of our logistic regression model? We created both binary and multi class models and we concluded that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Note: </a:t>
            </a:r>
            <a:r>
              <a:rPr lang="en"/>
              <a:t>Restructure</a:t>
            </a:r>
            <a:r>
              <a:rPr lang="en"/>
              <a:t> the slide format</a:t>
            </a:r>
            <a:endParaRPr/>
          </a:p>
          <a:p>
            <a:pPr indent="-298450" lvl="0" marL="457200" rtl="0" algn="l">
              <a:spcBef>
                <a:spcPts val="0"/>
              </a:spcBef>
              <a:spcAft>
                <a:spcPts val="0"/>
              </a:spcAft>
              <a:buSzPts val="1100"/>
              <a:buChar char="-"/>
            </a:pPr>
            <a:r>
              <a:rPr lang="en"/>
              <a:t>70%?</a:t>
            </a:r>
            <a:endParaRPr/>
          </a:p>
          <a:p>
            <a:pPr indent="-298450" lvl="0" marL="457200" rtl="0" algn="l">
              <a:spcBef>
                <a:spcPts val="0"/>
              </a:spcBef>
              <a:spcAft>
                <a:spcPts val="0"/>
              </a:spcAft>
              <a:buSzPts val="1100"/>
              <a:buChar char="-"/>
            </a:pPr>
            <a:r>
              <a:rPr lang="en"/>
              <a:t>Sample </a:t>
            </a:r>
            <a:r>
              <a:rPr lang="en"/>
              <a:t>model</a:t>
            </a:r>
            <a:r>
              <a:rPr lang="en"/>
              <a:t> but the other </a:t>
            </a:r>
            <a:r>
              <a:rPr lang="en"/>
              <a:t>models</a:t>
            </a:r>
            <a:r>
              <a:rPr lang="en"/>
              <a:t> showed similar </a:t>
            </a:r>
            <a:r>
              <a:rPr lang="en"/>
              <a:t>results (2nd bullet)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31b93cacd99_6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31b93cacd99_6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Kaelan</a:t>
            </a:r>
            <a:endParaRPr>
              <a:solidFill>
                <a:schemeClr val="dk1"/>
              </a:solidFill>
            </a:endParaRPr>
          </a:p>
          <a:p>
            <a:pPr indent="0" lvl="0" marL="0" rtl="0" algn="l">
              <a:spcBef>
                <a:spcPts val="0"/>
              </a:spcBef>
              <a:spcAft>
                <a:spcPts val="0"/>
              </a:spcAft>
              <a:buNone/>
            </a:pPr>
            <a:r>
              <a:t/>
            </a:r>
            <a:endParaRPr sz="1400">
              <a:solidFill>
                <a:schemeClr val="dk1"/>
              </a:solidFill>
            </a:endParaRPr>
          </a:p>
          <a:p>
            <a:pPr indent="0" lvl="0" marL="0" rtl="0" algn="l">
              <a:spcBef>
                <a:spcPts val="0"/>
              </a:spcBef>
              <a:spcAft>
                <a:spcPts val="0"/>
              </a:spcAft>
              <a:buNone/>
            </a:pPr>
            <a:r>
              <a:rPr lang="en" sz="1400">
                <a:solidFill>
                  <a:schemeClr val="dk1"/>
                </a:solidFill>
              </a:rPr>
              <a:t>Let’s look at our accuracy in a little more detail. On this slide we have two confusion matrices, which plot out what our predictions looked like compared to the ground truth.</a:t>
            </a:r>
            <a:endParaRPr sz="1400">
              <a:solidFill>
                <a:schemeClr val="dk1"/>
              </a:solidFill>
            </a:endParaRPr>
          </a:p>
          <a:p>
            <a:pPr indent="0" lvl="0" marL="0" rtl="0" algn="l">
              <a:spcBef>
                <a:spcPts val="0"/>
              </a:spcBef>
              <a:spcAft>
                <a:spcPts val="0"/>
              </a:spcAft>
              <a:buNone/>
            </a:pPr>
            <a:r>
              <a:t/>
            </a:r>
            <a:endParaRPr sz="1400">
              <a:solidFill>
                <a:schemeClr val="dk1"/>
              </a:solidFill>
            </a:endParaRPr>
          </a:p>
          <a:p>
            <a:pPr indent="0" lvl="0" marL="0" rtl="0" algn="l">
              <a:spcBef>
                <a:spcPts val="0"/>
              </a:spcBef>
              <a:spcAft>
                <a:spcPts val="0"/>
              </a:spcAft>
              <a:buNone/>
            </a:pPr>
            <a:r>
              <a:rPr lang="en" sz="1400">
                <a:solidFill>
                  <a:schemeClr val="dk1"/>
                </a:solidFill>
              </a:rPr>
              <a:t>There were two labels that we predicted. On the left here we have a binary classifier, which predicted if a student was proficient or not in a subject, and we also had a more granular classifier which essentially guessed </a:t>
            </a:r>
            <a:r>
              <a:rPr i="1" lang="en" sz="1400">
                <a:solidFill>
                  <a:schemeClr val="dk1"/>
                </a:solidFill>
              </a:rPr>
              <a:t>how</a:t>
            </a:r>
            <a:r>
              <a:rPr lang="en" sz="1400">
                <a:solidFill>
                  <a:schemeClr val="dk1"/>
                </a:solidFill>
              </a:rPr>
              <a:t> proficient a student was.</a:t>
            </a:r>
            <a:endParaRPr sz="1400">
              <a:solidFill>
                <a:schemeClr val="dk1"/>
              </a:solidFill>
            </a:endParaRPr>
          </a:p>
          <a:p>
            <a:pPr indent="0" lvl="0" marL="0" rtl="0" algn="l">
              <a:spcBef>
                <a:spcPts val="0"/>
              </a:spcBef>
              <a:spcAft>
                <a:spcPts val="0"/>
              </a:spcAft>
              <a:buNone/>
            </a:pPr>
            <a:r>
              <a:t/>
            </a:r>
            <a:endParaRPr sz="1400">
              <a:solidFill>
                <a:schemeClr val="dk1"/>
              </a:solidFill>
            </a:endParaRPr>
          </a:p>
          <a:p>
            <a:pPr indent="0" lvl="0" marL="0" rtl="0" algn="l">
              <a:spcBef>
                <a:spcPts val="0"/>
              </a:spcBef>
              <a:spcAft>
                <a:spcPts val="0"/>
              </a:spcAft>
              <a:buNone/>
            </a:pPr>
            <a:r>
              <a:rPr lang="en" sz="1400">
                <a:solidFill>
                  <a:schemeClr val="dk1"/>
                </a:solidFill>
              </a:rPr>
              <a:t>Here is an overlay of what these numbers end up meaning. We see that we were about as good at guessing positive cases as we were negatives for the binary classifier, and our multiclass classifier trained on the same dataset, when it guessed wrong, clustered its answer around the true positive line.</a:t>
            </a:r>
            <a:endParaRPr sz="1400"/>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 name="Google Shape;63;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Lisette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Name, School, Major</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319a04eedba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319a04eedba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Kaelan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Notes: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sz="1400"/>
              <a:t>Now that we’ve taken a look at a sample from our logistic regression models, let us take a look at a sample decision tree. This here is a visualization of one of our decision tree models. Don’t squint too hard at it, we’ll have a much closer look at it.</a:t>
            </a:r>
            <a:endParaRPr sz="1400"/>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subgroup_specialEd &lt;= 2.0 -&gt; </a:t>
            </a:r>
            <a:r>
              <a:rPr lang="en"/>
              <a:t>It means that the data is split based on whether the feature subgroup_specialEd has a value less than or equal to 2.0.</a:t>
            </a:r>
            <a:endParaRPr/>
          </a:p>
          <a:p>
            <a:pPr indent="-298450" lvl="0" marL="457200" rtl="0" algn="l">
              <a:spcBef>
                <a:spcPts val="0"/>
              </a:spcBef>
              <a:spcAft>
                <a:spcPts val="0"/>
              </a:spcAft>
              <a:buSzPts val="1100"/>
              <a:buChar char="-"/>
            </a:pPr>
            <a:r>
              <a:rPr lang="en"/>
              <a:t>Entropy = 0.996 -&gt; Entropy measures randomness, a value closer to 1 means the data is almost equally mixed between Not-proficient and Proficient, but if it is closer to 0 then we would have for example more Proficient students</a:t>
            </a:r>
            <a:endParaRPr/>
          </a:p>
          <a:p>
            <a:pPr indent="-298450" lvl="0" marL="457200" rtl="0" algn="l">
              <a:spcBef>
                <a:spcPts val="0"/>
              </a:spcBef>
              <a:spcAft>
                <a:spcPts val="0"/>
              </a:spcAft>
              <a:buSzPts val="1100"/>
              <a:buChar char="-"/>
            </a:pPr>
            <a:r>
              <a:rPr lang="en"/>
              <a:t>Samples = 2974 -&gt; total number of data points that reached this node</a:t>
            </a:r>
            <a:endParaRPr/>
          </a:p>
          <a:p>
            <a:pPr indent="-298450" lvl="0" marL="457200" rtl="0" algn="l">
              <a:spcBef>
                <a:spcPts val="0"/>
              </a:spcBef>
              <a:spcAft>
                <a:spcPts val="0"/>
              </a:spcAft>
              <a:buSzPts val="1100"/>
              <a:buChar char="-"/>
            </a:pPr>
            <a:r>
              <a:rPr lang="en"/>
              <a:t>Value = [1594, 1380] -&gt; tells us how the samples are distributed between the two classes (Not-proficient, Proficient)</a:t>
            </a:r>
            <a:endParaRPr/>
          </a:p>
          <a:p>
            <a:pPr indent="-298450" lvl="0" marL="457200" rtl="0" algn="l">
              <a:spcBef>
                <a:spcPts val="0"/>
              </a:spcBef>
              <a:spcAft>
                <a:spcPts val="0"/>
              </a:spcAft>
              <a:buSzPts val="1100"/>
              <a:buChar char="-"/>
            </a:pPr>
            <a:r>
              <a:rPr lang="en"/>
              <a:t>Class = Not-Proficient -&gt; this is the majority class at this node so 1594 = Not-proficient will be predicted for this node.</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31b8c53b9ba_2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31b8c53b9ba_2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Kaelan</a:t>
            </a:r>
            <a:endParaRPr/>
          </a:p>
          <a:p>
            <a:pPr indent="0" lvl="0" marL="0" rtl="0" algn="l">
              <a:spcBef>
                <a:spcPts val="0"/>
              </a:spcBef>
              <a:spcAft>
                <a:spcPts val="0"/>
              </a:spcAft>
              <a:buNone/>
            </a:pPr>
            <a:r>
              <a:t/>
            </a:r>
            <a:endParaRPr sz="1400"/>
          </a:p>
          <a:p>
            <a:pPr indent="0" lvl="0" marL="0" rtl="0" algn="l">
              <a:spcBef>
                <a:spcPts val="0"/>
              </a:spcBef>
              <a:spcAft>
                <a:spcPts val="0"/>
              </a:spcAft>
              <a:buNone/>
            </a:pPr>
            <a:r>
              <a:rPr lang="en" sz="1400"/>
              <a:t>There are a lot of ways to analyze how models like these work, but for the purposes of this presentation, we only need to pay attention to two elements of any node.</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 sz="1400"/>
              <a:t>Taking a closer look here at a sample node, we see two elements: the true-false comparison that the tree is making, and how confident the tree is in the effectiveness of this particular decision. In this case, the tree asks “is this student male? If yes, proceed down the left path, else, proceed down the right. An entropy close to 0 is good, it means the tree is confident, and an entropy close to 1 is low confidence.</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 sz="1400"/>
              <a:t>Usually if a model has low confidence in one of its choices it means that there is only a weak correlation between the comparison we are making and the result. In high entropy examples, the delineation of the data due to this comparison is fuzzier.</a:t>
            </a:r>
            <a:endParaRPr sz="1400"/>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31b8c53b9ba_2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31b8c53b9ba_2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Kaelan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 we are interested in the nodes that make comparisons with the user status  [arrow]. In the tree we just looked at, here were some sample nodes that contained vendor usage comparisons, which are really what we are interested in. Normally, we could follow where the nodes go, but if we take a look at the entropy values, we see that they tend to be pretty high, which means the model tends to not really know what it is doing with these usage data.</a:t>
            </a:r>
            <a:endParaRPr/>
          </a:p>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31b93cacd99_6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8" name="Google Shape;408;g31b93cacd99_6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Kaelan</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g31bdafa8701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6" name="Google Shape;416;g31bdafa8701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Kaelan</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g31bdafa8701_3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1" name="Google Shape;431;g31bdafa8701_3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Kaelan</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g31bdafa8701_3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0" name="Google Shape;440;g31bdafa8701_3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g31bdafa8701_3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3" name="Google Shape;463;g31bdafa8701_3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g31ef7013a27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7" name="Google Shape;487;g31ef7013a27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p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7" name="Google Shape;497;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Zuly</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8" name="Google Shape;78;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Lisette</a:t>
            </a:r>
            <a:endParaRPr>
              <a:solidFill>
                <a:schemeClr val="dk1"/>
              </a:solidFill>
            </a:endParaRPr>
          </a:p>
          <a:p>
            <a:pPr indent="-298450" lvl="0" marL="457200" rtl="0" algn="l">
              <a:lnSpc>
                <a:spcPct val="100000"/>
              </a:lnSpc>
              <a:spcBef>
                <a:spcPts val="0"/>
              </a:spcBef>
              <a:spcAft>
                <a:spcPts val="0"/>
              </a:spcAft>
              <a:buSzPts val="1100"/>
              <a:buChar char="-"/>
            </a:pPr>
            <a:r>
              <a:rPr lang="en"/>
              <a:t>Dominic is our AI studio tutor and we worked closely with Eddie and Pradnya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g3147d18c4f9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2" name="Google Shape;502;g3147d18c4f9_0_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1100"/>
              <a:buNone/>
            </a:pPr>
            <a:r>
              <a:rPr lang="en">
                <a:solidFill>
                  <a:schemeClr val="dk1"/>
                </a:solidFill>
              </a:rPr>
              <a:t>Lisette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SzPts val="1100"/>
              <a:buNone/>
            </a:pPr>
            <a:r>
              <a:rPr lang="en"/>
              <a:t>Notes:</a:t>
            </a:r>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rPr>
              <a:t>We can expand our data and improve our models in a few different ways:.</a:t>
            </a:r>
            <a:endParaRPr sz="1000">
              <a:solidFill>
                <a:schemeClr val="dk1"/>
              </a:solidFill>
            </a:endParaRPr>
          </a:p>
          <a:p>
            <a:pPr indent="0" lvl="0" marL="0" rtl="0" algn="l">
              <a:lnSpc>
                <a:spcPct val="115000"/>
              </a:lnSpc>
              <a:spcBef>
                <a:spcPts val="0"/>
              </a:spcBef>
              <a:spcAft>
                <a:spcPts val="0"/>
              </a:spcAft>
              <a:buNone/>
            </a:pPr>
            <a:r>
              <a:rPr b="1" lang="en" sz="1000">
                <a:solidFill>
                  <a:schemeClr val="dk1"/>
                </a:solidFill>
              </a:rPr>
              <a:t>To Improve Predictions:</a:t>
            </a:r>
            <a:endParaRPr sz="1000">
              <a:solidFill>
                <a:schemeClr val="dk1"/>
              </a:solidFill>
            </a:endParaRPr>
          </a:p>
          <a:p>
            <a:pPr indent="-292100" lvl="0" marL="457200" rtl="0" algn="l">
              <a:lnSpc>
                <a:spcPct val="115000"/>
              </a:lnSpc>
              <a:spcBef>
                <a:spcPts val="1200"/>
              </a:spcBef>
              <a:spcAft>
                <a:spcPts val="0"/>
              </a:spcAft>
              <a:buClr>
                <a:schemeClr val="dk1"/>
              </a:buClr>
              <a:buSzPts val="1000"/>
              <a:buChar char="●"/>
            </a:pPr>
            <a:r>
              <a:rPr lang="en" sz="1000">
                <a:solidFill>
                  <a:schemeClr val="dk1"/>
                </a:solidFill>
              </a:rPr>
              <a:t>We considered the relationship between the timing that students took exams and their vendor usage, but due to limited information we could not make correlations between them.</a:t>
            </a:r>
            <a:endParaRPr sz="1000">
              <a:solidFill>
                <a:schemeClr val="dk1"/>
              </a:solidFill>
            </a:endParaRPr>
          </a:p>
          <a:p>
            <a:pPr indent="-292100" lvl="0" marL="457200" rtl="0" algn="l">
              <a:lnSpc>
                <a:spcPct val="115000"/>
              </a:lnSpc>
              <a:spcBef>
                <a:spcPts val="0"/>
              </a:spcBef>
              <a:spcAft>
                <a:spcPts val="0"/>
              </a:spcAft>
              <a:buClr>
                <a:schemeClr val="dk1"/>
              </a:buClr>
              <a:buSzPts val="1000"/>
              <a:buChar char="●"/>
            </a:pPr>
            <a:r>
              <a:rPr lang="en" sz="1000">
                <a:solidFill>
                  <a:schemeClr val="dk1"/>
                </a:solidFill>
              </a:rPr>
              <a:t>Access to vendor usage from the previous year would offer valuable insight, that could help us identify patterns that may impact outcomes.</a:t>
            </a:r>
            <a:endParaRPr sz="1000">
              <a:solidFill>
                <a:schemeClr val="dk1"/>
              </a:solidFill>
            </a:endParaRPr>
          </a:p>
          <a:p>
            <a:pPr indent="-292100" lvl="0" marL="457200" rtl="0" algn="l">
              <a:lnSpc>
                <a:spcPct val="115000"/>
              </a:lnSpc>
              <a:spcBef>
                <a:spcPts val="0"/>
              </a:spcBef>
              <a:spcAft>
                <a:spcPts val="0"/>
              </a:spcAft>
              <a:buClr>
                <a:schemeClr val="dk1"/>
              </a:buClr>
              <a:buSzPts val="1000"/>
              <a:buChar char="●"/>
            </a:pPr>
            <a:r>
              <a:rPr lang="en" sz="1000">
                <a:solidFill>
                  <a:schemeClr val="dk1"/>
                </a:solidFill>
              </a:rPr>
              <a:t>To refine our analysis, we could explore more granular data on vendor usage. For instance, </a:t>
            </a:r>
            <a:r>
              <a:rPr b="1" lang="en" sz="1000">
                <a:solidFill>
                  <a:schemeClr val="dk1"/>
                </a:solidFill>
              </a:rPr>
              <a:t>Weekly Vendor Usage Minutes</a:t>
            </a:r>
            <a:r>
              <a:rPr lang="en" sz="1000">
                <a:solidFill>
                  <a:schemeClr val="dk1"/>
                </a:solidFill>
              </a:rPr>
              <a:t>, a new metric recently introduced by Level Data, could give us deeper insights.</a:t>
            </a:r>
            <a:endParaRPr sz="1000">
              <a:solidFill>
                <a:schemeClr val="dk1"/>
              </a:solidFill>
            </a:endParaRPr>
          </a:p>
          <a:p>
            <a:pPr indent="-292100" lvl="0" marL="457200" rtl="0" algn="l">
              <a:lnSpc>
                <a:spcPct val="115000"/>
              </a:lnSpc>
              <a:spcBef>
                <a:spcPts val="0"/>
              </a:spcBef>
              <a:spcAft>
                <a:spcPts val="0"/>
              </a:spcAft>
              <a:buClr>
                <a:schemeClr val="dk1"/>
              </a:buClr>
              <a:buSzPts val="1000"/>
              <a:buChar char="●"/>
            </a:pPr>
            <a:r>
              <a:rPr lang="en" sz="1000">
                <a:solidFill>
                  <a:schemeClr val="dk1"/>
                </a:solidFill>
              </a:rPr>
              <a:t>If we repeat this process on larger datasets it would improve model accuracy and scalability. Our current best model was trained on less than 2000 examples, which is more on the smaller size</a:t>
            </a:r>
            <a:endParaRPr sz="10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sz="1000">
                <a:solidFill>
                  <a:schemeClr val="dk1"/>
                </a:solidFill>
              </a:rPr>
              <a:t>Now, for Ethical Considerations:</a:t>
            </a:r>
            <a:endParaRPr b="1" sz="1000">
              <a:solidFill>
                <a:schemeClr val="dk1"/>
              </a:solidFill>
            </a:endParaRPr>
          </a:p>
          <a:p>
            <a:pPr indent="-292100" lvl="0" marL="457200" rtl="0" algn="l">
              <a:lnSpc>
                <a:spcPct val="115000"/>
              </a:lnSpc>
              <a:spcBef>
                <a:spcPts val="1200"/>
              </a:spcBef>
              <a:spcAft>
                <a:spcPts val="0"/>
              </a:spcAft>
              <a:buClr>
                <a:schemeClr val="dk1"/>
              </a:buClr>
              <a:buSzPts val="1000"/>
              <a:buChar char="●"/>
            </a:pPr>
            <a:r>
              <a:rPr lang="en" sz="1000">
                <a:solidFill>
                  <a:schemeClr val="dk1"/>
                </a:solidFill>
              </a:rPr>
              <a:t>Populating subgroup data is important. This ensures that we have comprehensive data on race and socioeconomic status which is essential to building fair and unbiased models.</a:t>
            </a:r>
            <a:endParaRPr sz="1000">
              <a:solidFill>
                <a:schemeClr val="dk1"/>
              </a:solidFill>
            </a:endParaRPr>
          </a:p>
          <a:p>
            <a:pPr indent="-292100" lvl="0" marL="457200" rtl="0" algn="l">
              <a:lnSpc>
                <a:spcPct val="115000"/>
              </a:lnSpc>
              <a:spcBef>
                <a:spcPts val="0"/>
              </a:spcBef>
              <a:spcAft>
                <a:spcPts val="0"/>
              </a:spcAft>
              <a:buClr>
                <a:schemeClr val="dk1"/>
              </a:buClr>
              <a:buSzPts val="1000"/>
              <a:buChar char="●"/>
            </a:pPr>
            <a:r>
              <a:rPr lang="en" sz="1000">
                <a:solidFill>
                  <a:schemeClr val="dk1"/>
                </a:solidFill>
              </a:rPr>
              <a:t>Finally, more than 50% of our gender data is currently unpopulated. Fully populating this data would help inclusivity and fairness.</a:t>
            </a:r>
            <a:endParaRPr sz="1000">
              <a:solidFill>
                <a:schemeClr val="dk1"/>
              </a:solidFill>
            </a:endParaRPr>
          </a:p>
          <a:p>
            <a:pPr indent="0" lvl="0" marL="0" rtl="0" algn="l">
              <a:lnSpc>
                <a:spcPct val="100000"/>
              </a:lnSpc>
              <a:spcBef>
                <a:spcPts val="120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g31a7c22a848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1" name="Google Shape;511;g31a7c22a848_0_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Zuly</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Some important notes that we would like to touch on are our </a:t>
            </a:r>
            <a:r>
              <a:rPr lang="en"/>
              <a:t>assumptions</a:t>
            </a:r>
            <a:r>
              <a:rPr lang="en"/>
              <a:t>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During this project there were 4 main assumptions that we made</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Notes:</a:t>
            </a:r>
            <a:endParaRPr/>
          </a:p>
          <a:p>
            <a:pPr indent="-298450" lvl="0" marL="457200" rtl="0" algn="l">
              <a:lnSpc>
                <a:spcPct val="100000"/>
              </a:lnSpc>
              <a:spcBef>
                <a:spcPts val="0"/>
              </a:spcBef>
              <a:spcAft>
                <a:spcPts val="0"/>
              </a:spcAft>
              <a:buSzPts val="1100"/>
              <a:buChar char="-"/>
            </a:pPr>
            <a:r>
              <a:rPr lang="en"/>
              <a:t>One bullet point should be from each of us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 name="Shape 518"/>
        <p:cNvGrpSpPr/>
        <p:nvPr/>
      </p:nvGrpSpPr>
      <p:grpSpPr>
        <a:xfrm>
          <a:off x="0" y="0"/>
          <a:ext cx="0" cy="0"/>
          <a:chOff x="0" y="0"/>
          <a:chExt cx="0" cy="0"/>
        </a:xfrm>
      </p:grpSpPr>
      <p:sp>
        <p:nvSpPr>
          <p:cNvPr id="519" name="Google Shape;519;g318f3509eb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0" name="Google Shape;520;g318f3509ebd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Zubeyda. Thank you all for attending and watching our presentation.</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p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5" name="Google Shape;525;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zubeyda-</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g31125f7a500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0" name="Google Shape;530;g31125f7a500_0_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Jessica</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Notes:</a:t>
            </a:r>
            <a:endParaRPr/>
          </a:p>
          <a:p>
            <a:pPr indent="-298450" lvl="0" marL="457200" rtl="0" algn="l">
              <a:lnSpc>
                <a:spcPct val="100000"/>
              </a:lnSpc>
              <a:spcBef>
                <a:spcPts val="0"/>
              </a:spcBef>
              <a:spcAft>
                <a:spcPts val="0"/>
              </a:spcAft>
              <a:buSzPts val="1100"/>
              <a:buChar char="-"/>
            </a:pPr>
            <a:r>
              <a:rPr lang="en"/>
              <a:t>We were able to create a few visualizations from our datasets. This one in particular is from student scores</a:t>
            </a:r>
            <a:endParaRPr/>
          </a:p>
          <a:p>
            <a:pPr indent="-298450" lvl="0" marL="457200" rtl="0" algn="l">
              <a:lnSpc>
                <a:spcPct val="100000"/>
              </a:lnSpc>
              <a:spcBef>
                <a:spcPts val="0"/>
              </a:spcBef>
              <a:spcAft>
                <a:spcPts val="0"/>
              </a:spcAft>
              <a:buSzPts val="1100"/>
              <a:buChar char="-"/>
            </a:pPr>
            <a:r>
              <a:rPr lang="en">
                <a:solidFill>
                  <a:schemeClr val="dk1"/>
                </a:solidFill>
              </a:rPr>
              <a:t>As we can see here, we analyzed which test scores we have the most information on. </a:t>
            </a:r>
            <a:endParaRPr>
              <a:solidFill>
                <a:schemeClr val="dk1"/>
              </a:solidFill>
            </a:endParaRPr>
          </a:p>
          <a:p>
            <a:pPr indent="-298450" lvl="0" marL="457200" rtl="0" algn="l">
              <a:lnSpc>
                <a:spcPct val="100000"/>
              </a:lnSpc>
              <a:spcBef>
                <a:spcPts val="0"/>
              </a:spcBef>
              <a:spcAft>
                <a:spcPts val="0"/>
              </a:spcAft>
              <a:buSzPts val="1100"/>
              <a:buChar char="-"/>
            </a:pPr>
            <a:r>
              <a:rPr lang="en">
                <a:solidFill>
                  <a:schemeClr val="dk1"/>
                </a:solidFill>
              </a:rPr>
              <a:t>The original dataset had several dozen types of test scores, so for interpretability we are focusing on the top 10 tests from our dataset</a:t>
            </a:r>
            <a:endParaRPr>
              <a:solidFill>
                <a:schemeClr val="dk1"/>
              </a:solidFill>
            </a:endParaRPr>
          </a:p>
          <a:p>
            <a:pPr indent="-298450" lvl="0" marL="457200" rtl="0" algn="l">
              <a:lnSpc>
                <a:spcPct val="100000"/>
              </a:lnSpc>
              <a:spcBef>
                <a:spcPts val="0"/>
              </a:spcBef>
              <a:spcAft>
                <a:spcPts val="0"/>
              </a:spcAft>
              <a:buSzPts val="1100"/>
              <a:buChar char="-"/>
            </a:pPr>
            <a:r>
              <a:rPr lang="en">
                <a:solidFill>
                  <a:schemeClr val="dk1"/>
                </a:solidFill>
              </a:rPr>
              <a:t>Notably, </a:t>
            </a:r>
            <a:r>
              <a:rPr b="1" lang="en">
                <a:solidFill>
                  <a:schemeClr val="dk1"/>
                </a:solidFill>
              </a:rPr>
              <a:t>value_starMathUnified</a:t>
            </a:r>
            <a:r>
              <a:rPr lang="en">
                <a:solidFill>
                  <a:schemeClr val="dk1"/>
                </a:solidFill>
              </a:rPr>
              <a:t> and </a:t>
            </a:r>
            <a:r>
              <a:rPr b="1" lang="en">
                <a:solidFill>
                  <a:schemeClr val="dk1"/>
                </a:solidFill>
              </a:rPr>
              <a:t>value_starReadingUnified</a:t>
            </a:r>
            <a:r>
              <a:rPr lang="en">
                <a:solidFill>
                  <a:schemeClr val="dk1"/>
                </a:solidFill>
              </a:rPr>
              <a:t> make up about 13% each of the total scores, which suggests a significant emphasis on both subjects.</a:t>
            </a:r>
            <a:endParaRPr>
              <a:solidFill>
                <a:schemeClr val="dk1"/>
              </a:solidFill>
              <a:latin typeface="Open Sans Light"/>
              <a:ea typeface="Open Sans Light"/>
              <a:cs typeface="Open Sans Light"/>
              <a:sym typeface="Open Sans Light"/>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 name="Shape 534"/>
        <p:cNvGrpSpPr/>
        <p:nvPr/>
      </p:nvGrpSpPr>
      <p:grpSpPr>
        <a:xfrm>
          <a:off x="0" y="0"/>
          <a:ext cx="0" cy="0"/>
          <a:chOff x="0" y="0"/>
          <a:chExt cx="0" cy="0"/>
        </a:xfrm>
      </p:grpSpPr>
      <p:sp>
        <p:nvSpPr>
          <p:cNvPr id="535" name="Google Shape;535;g317972c0b3c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6" name="Google Shape;536;g317972c0b3c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Zubeyda</a:t>
            </a:r>
            <a:endParaRPr/>
          </a:p>
          <a:p>
            <a:pPr indent="0" lvl="0" marL="0" rtl="0" algn="l">
              <a:spcBef>
                <a:spcPts val="0"/>
              </a:spcBef>
              <a:spcAft>
                <a:spcPts val="0"/>
              </a:spcAft>
              <a:buNone/>
            </a:pPr>
            <a:r>
              <a:rPr lang="en"/>
              <a:t>Notes:</a:t>
            </a:r>
            <a:endParaRPr/>
          </a:p>
          <a:p>
            <a:pPr indent="0" lvl="0" marL="457200" rtl="0" algn="l">
              <a:spcBef>
                <a:spcPts val="0"/>
              </a:spcBef>
              <a:spcAft>
                <a:spcPts val="0"/>
              </a:spcAft>
              <a:buNone/>
            </a:pPr>
            <a:r>
              <a:rPr lang="en"/>
              <a:t>-We used the z-score formula to standardize all test scores:</a:t>
            </a:r>
            <a:endParaRPr/>
          </a:p>
          <a:p>
            <a:pPr indent="0" lvl="0" marL="0" rtl="0" algn="l">
              <a:lnSpc>
                <a:spcPct val="115000"/>
              </a:lnSpc>
              <a:spcBef>
                <a:spcPts val="0"/>
              </a:spcBef>
              <a:spcAft>
                <a:spcPts val="0"/>
              </a:spcAft>
              <a:buClr>
                <a:schemeClr val="dk1"/>
              </a:buClr>
              <a:buSzPts val="1100"/>
              <a:buFont typeface="Arial"/>
              <a:buNone/>
            </a:pPr>
            <a:r>
              <a:rPr lang="en"/>
              <a:t>z=Score−MeanStandard Deviationz = \frac{{\text{Score} - \text{Mean}}}{{\text{Standard Deviation}}}z=Standard DeviationScore−Mean​</a:t>
            </a:r>
            <a:endParaRPr/>
          </a:p>
          <a:p>
            <a:pPr indent="0" lvl="0" marL="0" rtl="0" algn="l">
              <a:lnSpc>
                <a:spcPct val="115000"/>
              </a:lnSpc>
              <a:spcBef>
                <a:spcPts val="1200"/>
              </a:spcBef>
              <a:spcAft>
                <a:spcPts val="0"/>
              </a:spcAft>
              <a:buClr>
                <a:schemeClr val="dk1"/>
              </a:buClr>
              <a:buSzPts val="1100"/>
              <a:buFont typeface="Arial"/>
              <a:buNone/>
            </a:pPr>
            <a:r>
              <a:rPr lang="en"/>
              <a:t>This allowed us to normalize the dataset and ensure consistent analysis across different tests."</a:t>
            </a:r>
            <a:endParaRPr/>
          </a:p>
          <a:p>
            <a:pPr indent="0" lvl="0" marL="457200" rtl="0" algn="l">
              <a:spcBef>
                <a:spcPts val="120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9" name="Google Shape;89;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Jesijaicaijessica jesisiacJessica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SzPts val="1100"/>
              <a:buNone/>
            </a:pPr>
            <a:r>
              <a:rPr lang="en">
                <a:solidFill>
                  <a:schemeClr val="dk1"/>
                </a:solidFill>
              </a:rPr>
              <a:t>Please raise your hand if you have any clarifying questions during the presentation! We will be going over a non-trivial amount of technical information, and we might not explain everything in enough detail in the interest of time.</a:t>
            </a:r>
            <a:endParaRPr>
              <a:solidFill>
                <a:schemeClr val="dk1"/>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5" name="Google Shape;95;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solidFill>
                  <a:srgbClr val="222222"/>
                </a:solidFill>
              </a:rPr>
              <a:t>Lisette</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0" name="Google Shape;100;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rgbClr val="222222"/>
                </a:solidFill>
              </a:rPr>
              <a:t>Lisette</a:t>
            </a:r>
            <a:endParaRPr sz="1200">
              <a:solidFill>
                <a:srgbClr val="222222"/>
              </a:solidFill>
            </a:endParaRPr>
          </a:p>
          <a:p>
            <a:pPr indent="-304800" lvl="0" marL="457200" rtl="0" algn="l">
              <a:lnSpc>
                <a:spcPct val="115000"/>
              </a:lnSpc>
              <a:spcBef>
                <a:spcPts val="0"/>
              </a:spcBef>
              <a:spcAft>
                <a:spcPts val="0"/>
              </a:spcAft>
              <a:buClr>
                <a:srgbClr val="222222"/>
              </a:buClr>
              <a:buSzPts val="1200"/>
              <a:buChar char="-"/>
            </a:pPr>
            <a:r>
              <a:rPr lang="en" sz="1200">
                <a:solidFill>
                  <a:srgbClr val="222222"/>
                </a:solidFill>
              </a:rPr>
              <a:t>Notes: What is the goal?</a:t>
            </a:r>
            <a:endParaRPr sz="1200">
              <a:solidFill>
                <a:srgbClr val="222222"/>
              </a:solidFill>
            </a:endParaRPr>
          </a:p>
          <a:p>
            <a:pPr indent="-304800" lvl="0" marL="457200" rtl="0" algn="l">
              <a:lnSpc>
                <a:spcPct val="115000"/>
              </a:lnSpc>
              <a:spcBef>
                <a:spcPts val="0"/>
              </a:spcBef>
              <a:spcAft>
                <a:spcPts val="0"/>
              </a:spcAft>
              <a:buClr>
                <a:srgbClr val="222222"/>
              </a:buClr>
              <a:buSzPts val="1200"/>
              <a:buChar char="-"/>
            </a:pPr>
            <a:r>
              <a:rPr lang="en" sz="1200">
                <a:solidFill>
                  <a:srgbClr val="222222"/>
                </a:solidFill>
              </a:rPr>
              <a:t>Our goal for this project is to identify meaningful features in the provided data sets that influence student success and be able to provide insights to schools about what impacts student success</a:t>
            </a:r>
            <a:endParaRPr sz="1200">
              <a:solidFill>
                <a:srgbClr val="222222"/>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8" name="Google Shape;108;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solidFill>
                  <a:srgbClr val="222222"/>
                </a:solidFill>
              </a:rPr>
              <a:t>Lisette</a:t>
            </a:r>
            <a:endParaRPr sz="1200">
              <a:solidFill>
                <a:srgbClr val="222222"/>
              </a:solidFill>
            </a:endParaRPr>
          </a:p>
          <a:p>
            <a:pPr indent="0" lvl="0" marL="0" rtl="0" algn="l">
              <a:lnSpc>
                <a:spcPct val="100000"/>
              </a:lnSpc>
              <a:spcBef>
                <a:spcPts val="0"/>
              </a:spcBef>
              <a:spcAft>
                <a:spcPts val="0"/>
              </a:spcAft>
              <a:buSzPts val="1100"/>
              <a:buNone/>
            </a:pPr>
            <a:r>
              <a:t/>
            </a:r>
            <a:endParaRPr>
              <a:solidFill>
                <a:schemeClr val="dk1"/>
              </a:solidFill>
            </a:endParaRPr>
          </a:p>
          <a:p>
            <a:pPr indent="0" lvl="0" marL="0" rtl="0" algn="l">
              <a:lnSpc>
                <a:spcPct val="100000"/>
              </a:lnSpc>
              <a:spcBef>
                <a:spcPts val="0"/>
              </a:spcBef>
              <a:spcAft>
                <a:spcPts val="0"/>
              </a:spcAft>
              <a:buSzPts val="1100"/>
              <a:buNone/>
            </a:pPr>
            <a:r>
              <a:rPr lang="en" sz="1200">
                <a:solidFill>
                  <a:schemeClr val="dk1"/>
                </a:solidFill>
              </a:rPr>
              <a:t>Notes:</a:t>
            </a:r>
            <a:endParaRPr sz="1200">
              <a:solidFill>
                <a:schemeClr val="dk1"/>
              </a:solidFill>
            </a:endParaRPr>
          </a:p>
          <a:p>
            <a:pPr indent="-304800" lvl="0" marL="457200" rtl="0" algn="l">
              <a:lnSpc>
                <a:spcPct val="115000"/>
              </a:lnSpc>
              <a:spcBef>
                <a:spcPts val="1200"/>
              </a:spcBef>
              <a:spcAft>
                <a:spcPts val="0"/>
              </a:spcAft>
              <a:buClr>
                <a:schemeClr val="dk1"/>
              </a:buClr>
              <a:buSzPts val="1200"/>
              <a:buChar char="-"/>
            </a:pPr>
            <a:r>
              <a:rPr lang="en" sz="1200">
                <a:solidFill>
                  <a:schemeClr val="dk1"/>
                </a:solidFill>
              </a:rPr>
              <a:t>Our technical goals answer the following</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How can we identify the key factors that influence student success and use this information to predict and improve outcomes for students?</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To try to answer this our team decided we first we needed to determine a good metric to measure how proficient a student is and then, train a model to predict whether a student is proficient or not.</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Our machine learning approach is supervised, meaning that we have to train the model using labeled data, where the input or features and output or outcomes are provided.</a:t>
            </a:r>
            <a:endParaRPr sz="1200">
              <a:solidFill>
                <a:schemeClr val="dk1"/>
              </a:solidFill>
            </a:endParaRPr>
          </a:p>
          <a:p>
            <a:pPr indent="0" lvl="0" marL="0" rtl="0" algn="l">
              <a:lnSpc>
                <a:spcPct val="100000"/>
              </a:lnSpc>
              <a:spcBef>
                <a:spcPts val="1200"/>
              </a:spcBef>
              <a:spcAft>
                <a:spcPts val="0"/>
              </a:spcAft>
              <a:buNone/>
            </a:pPr>
            <a:r>
              <a:t/>
            </a:r>
            <a:endParaRPr>
              <a:solidFill>
                <a:schemeClr val="dk1"/>
              </a:solidFill>
            </a:endParaRPr>
          </a:p>
          <a:p>
            <a:pPr indent="0" lvl="0" marL="0" rtl="0" algn="l">
              <a:lnSpc>
                <a:spcPct val="100000"/>
              </a:lnSpc>
              <a:spcBef>
                <a:spcPts val="0"/>
              </a:spcBef>
              <a:spcAft>
                <a:spcPts val="0"/>
              </a:spcAft>
              <a:buNone/>
            </a:pPr>
            <a:r>
              <a:t/>
            </a:r>
            <a:endParaRPr>
              <a:solidFill>
                <a:schemeClr val="dk1"/>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3147d18c4f9_3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4" name="Google Shape;114;g3147d18c4f9_3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solidFill>
                  <a:schemeClr val="dk1"/>
                </a:solidFill>
              </a:rPr>
              <a:t>Zuly</a:t>
            </a:r>
            <a:endParaRPr>
              <a:solidFill>
                <a:schemeClr val="dk1"/>
              </a:solidFill>
            </a:endParaRPr>
          </a:p>
          <a:p>
            <a:pPr indent="0" lvl="0" marL="0" rtl="0" algn="l">
              <a:lnSpc>
                <a:spcPct val="100000"/>
              </a:lnSpc>
              <a:spcBef>
                <a:spcPts val="0"/>
              </a:spcBef>
              <a:spcAft>
                <a:spcPts val="0"/>
              </a:spcAft>
              <a:buSzPts val="1100"/>
              <a:buNone/>
            </a:pPr>
            <a:r>
              <a:t/>
            </a:r>
            <a:endParaRPr>
              <a:solidFill>
                <a:schemeClr val="dk1"/>
              </a:solidFill>
            </a:endParaRPr>
          </a:p>
          <a:p>
            <a:pPr indent="-298450" lvl="0" marL="457200" rtl="0" algn="l">
              <a:lnSpc>
                <a:spcPct val="100000"/>
              </a:lnSpc>
              <a:spcBef>
                <a:spcPts val="0"/>
              </a:spcBef>
              <a:spcAft>
                <a:spcPts val="0"/>
              </a:spcAft>
              <a:buClr>
                <a:schemeClr val="dk1"/>
              </a:buClr>
              <a:buSzPts val="1100"/>
              <a:buChar char="-"/>
            </a:pPr>
            <a:r>
              <a:rPr lang="en">
                <a:solidFill>
                  <a:schemeClr val="dk1"/>
                </a:solidFill>
              </a:rPr>
              <a:t>There are 3 main </a:t>
            </a:r>
            <a:r>
              <a:rPr lang="en">
                <a:solidFill>
                  <a:schemeClr val="dk1"/>
                </a:solidFill>
              </a:rPr>
              <a:t>business</a:t>
            </a:r>
            <a:r>
              <a:rPr lang="en">
                <a:solidFill>
                  <a:schemeClr val="dk1"/>
                </a:solidFill>
              </a:rPr>
              <a:t> applications of our analysis, the first being </a:t>
            </a:r>
            <a:endParaRPr>
              <a:solidFill>
                <a:schemeClr val="dk1"/>
              </a:solidFill>
            </a:endParaRPr>
          </a:p>
          <a:p>
            <a:pPr indent="-298450" lvl="0" marL="457200" rtl="0" algn="l">
              <a:lnSpc>
                <a:spcPct val="100000"/>
              </a:lnSpc>
              <a:spcBef>
                <a:spcPts val="0"/>
              </a:spcBef>
              <a:spcAft>
                <a:spcPts val="0"/>
              </a:spcAft>
              <a:buClr>
                <a:schemeClr val="dk1"/>
              </a:buClr>
              <a:buSzPts val="1100"/>
              <a:buChar char="-"/>
            </a:pPr>
            <a:r>
              <a:rPr lang="en">
                <a:solidFill>
                  <a:schemeClr val="dk1"/>
                </a:solidFill>
              </a:rPr>
              <a:t>Specifically with education services </a:t>
            </a:r>
            <a:endParaRPr>
              <a:solidFill>
                <a:schemeClr val="dk1"/>
              </a:solidFill>
            </a:endParaRPr>
          </a:p>
          <a:p>
            <a:pPr indent="0" lvl="0" marL="0" rtl="0" algn="l">
              <a:lnSpc>
                <a:spcPct val="100000"/>
              </a:lnSpc>
              <a:spcBef>
                <a:spcPts val="0"/>
              </a:spcBef>
              <a:spcAft>
                <a:spcPts val="0"/>
              </a:spcAft>
              <a:buSzPts val="1100"/>
              <a:buNone/>
            </a:pPr>
            <a:r>
              <a:rPr lang="en">
                <a:solidFill>
                  <a:schemeClr val="dk1"/>
                </a:solidFill>
              </a:rPr>
              <a:t>Notes:</a:t>
            </a:r>
            <a:endParaRPr>
              <a:solidFill>
                <a:schemeClr val="dk1"/>
              </a:solidFill>
            </a:endParaRPr>
          </a:p>
          <a:p>
            <a:pPr indent="-298450" lvl="0" marL="457200" rtl="0" algn="l">
              <a:lnSpc>
                <a:spcPct val="100000"/>
              </a:lnSpc>
              <a:spcBef>
                <a:spcPts val="0"/>
              </a:spcBef>
              <a:spcAft>
                <a:spcPts val="0"/>
              </a:spcAft>
              <a:buClr>
                <a:schemeClr val="dk1"/>
              </a:buClr>
              <a:buSzPts val="1100"/>
              <a:buChar char="-"/>
            </a:pPr>
            <a:r>
              <a:rPr lang="en">
                <a:solidFill>
                  <a:schemeClr val="dk1"/>
                </a:solidFill>
              </a:rPr>
              <a:t>Be more clear</a:t>
            </a:r>
            <a:endParaRPr>
              <a:solidFill>
                <a:schemeClr val="dk1"/>
              </a:solidFill>
            </a:endParaRPr>
          </a:p>
          <a:p>
            <a:pPr indent="-298450" lvl="0" marL="457200" rtl="0" algn="l">
              <a:lnSpc>
                <a:spcPct val="100000"/>
              </a:lnSpc>
              <a:spcBef>
                <a:spcPts val="0"/>
              </a:spcBef>
              <a:spcAft>
                <a:spcPts val="0"/>
              </a:spcAft>
              <a:buClr>
                <a:schemeClr val="dk1"/>
              </a:buClr>
              <a:buSzPts val="1100"/>
              <a:buChar char="-"/>
            </a:pPr>
            <a:r>
              <a:rPr lang="en">
                <a:solidFill>
                  <a:schemeClr val="dk1"/>
                </a:solidFill>
              </a:rPr>
              <a:t>Audience is non-technical</a:t>
            </a:r>
            <a:endParaRPr>
              <a:solidFill>
                <a:schemeClr val="dk1"/>
              </a:solidFill>
            </a:endParaRPr>
          </a:p>
          <a:p>
            <a:pPr indent="-298450" lvl="0" marL="457200" rtl="0" algn="l">
              <a:lnSpc>
                <a:spcPct val="100000"/>
              </a:lnSpc>
              <a:spcBef>
                <a:spcPts val="0"/>
              </a:spcBef>
              <a:spcAft>
                <a:spcPts val="0"/>
              </a:spcAft>
              <a:buClr>
                <a:schemeClr val="dk1"/>
              </a:buClr>
              <a:buSzPts val="1100"/>
              <a:buChar char="-"/>
            </a:pPr>
            <a:r>
              <a:rPr lang="en">
                <a:solidFill>
                  <a:schemeClr val="dk1"/>
                </a:solidFill>
              </a:rPr>
              <a:t>Optimizing resources to make sure schools are getting the most of vendors</a:t>
            </a:r>
            <a:endParaRPr>
              <a:solidFill>
                <a:schemeClr val="dk1"/>
              </a:solidFill>
            </a:endParaRPr>
          </a:p>
          <a:p>
            <a:pPr indent="-298450" lvl="0" marL="457200" rtl="0" algn="l">
              <a:lnSpc>
                <a:spcPct val="100000"/>
              </a:lnSpc>
              <a:spcBef>
                <a:spcPts val="0"/>
              </a:spcBef>
              <a:spcAft>
                <a:spcPts val="0"/>
              </a:spcAft>
              <a:buClr>
                <a:schemeClr val="dk1"/>
              </a:buClr>
              <a:buSzPts val="1100"/>
              <a:buChar char="-"/>
            </a:pPr>
            <a:r>
              <a:rPr lang="en">
                <a:solidFill>
                  <a:schemeClr val="dk1"/>
                </a:solidFill>
              </a:rPr>
              <a:t>Justify the need for funding or investment</a:t>
            </a:r>
            <a:endParaRPr>
              <a:solidFill>
                <a:schemeClr val="dk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36"/>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1" name="Google Shape;11;p36"/>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3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47"/>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6" name="Google Shape;46;p47"/>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47" name="Google Shape;47;p4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4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9"/>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5" name="Google Shape;15;p3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8" name="Google Shape;18;p4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19" name="Google Shape;19;p4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4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2" name="Google Shape;22;p41"/>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3" name="Google Shape;23;p41"/>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4" name="Google Shape;24;p4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4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7" name="Google Shape;27;p4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43"/>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0" name="Google Shape;30;p43"/>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1" name="Google Shape;31;p4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44"/>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4" name="Google Shape;34;p4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45"/>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Google Shape;37;p45"/>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38" name="Google Shape;38;p45"/>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45"/>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40" name="Google Shape;40;p4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46"/>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43" name="Google Shape;43;p4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3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3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3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3.png"/><Relationship Id="rId4" Type="http://schemas.openxmlformats.org/officeDocument/2006/relationships/image" Target="../media/image30.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3.png"/><Relationship Id="rId4" Type="http://schemas.openxmlformats.org/officeDocument/2006/relationships/image" Target="../media/image7.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3.png"/><Relationship Id="rId4" Type="http://schemas.openxmlformats.org/officeDocument/2006/relationships/image" Target="../media/image5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6.jpg"/><Relationship Id="rId4" Type="http://schemas.openxmlformats.org/officeDocument/2006/relationships/image" Target="../media/image10.jpg"/><Relationship Id="rId5"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6.jpg"/><Relationship Id="rId4" Type="http://schemas.openxmlformats.org/officeDocument/2006/relationships/image" Target="../media/image19.png"/><Relationship Id="rId5" Type="http://schemas.openxmlformats.org/officeDocument/2006/relationships/image" Target="../media/image1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6.jpg"/><Relationship Id="rId4" Type="http://schemas.openxmlformats.org/officeDocument/2006/relationships/image" Target="../media/image53.png"/><Relationship Id="rId5" Type="http://schemas.openxmlformats.org/officeDocument/2006/relationships/image" Target="../media/image1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3.png"/><Relationship Id="rId4" Type="http://schemas.openxmlformats.org/officeDocument/2006/relationships/image" Target="../media/image53.png"/><Relationship Id="rId5"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4.png"/><Relationship Id="rId4" Type="http://schemas.openxmlformats.org/officeDocument/2006/relationships/image" Target="../media/image17.png"/><Relationship Id="rId5" Type="http://schemas.openxmlformats.org/officeDocument/2006/relationships/image" Target="../media/image18.png"/><Relationship Id="rId6" Type="http://schemas.openxmlformats.org/officeDocument/2006/relationships/image" Target="../media/image1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6.jpg"/><Relationship Id="rId4" Type="http://schemas.openxmlformats.org/officeDocument/2006/relationships/image" Target="../media/image1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image" Target="../media/image3.png"/><Relationship Id="rId4" Type="http://schemas.openxmlformats.org/officeDocument/2006/relationships/image" Target="../media/image23.png"/><Relationship Id="rId5" Type="http://schemas.openxmlformats.org/officeDocument/2006/relationships/image" Target="../media/image2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 Id="rId3" Type="http://schemas.openxmlformats.org/officeDocument/2006/relationships/image" Target="../media/image6.jpg"/><Relationship Id="rId4" Type="http://schemas.openxmlformats.org/officeDocument/2006/relationships/image" Target="../media/image1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 Id="rId3" Type="http://schemas.openxmlformats.org/officeDocument/2006/relationships/image" Target="../media/image6.jpg"/><Relationship Id="rId4" Type="http://schemas.openxmlformats.org/officeDocument/2006/relationships/image" Target="../media/image24.png"/><Relationship Id="rId5" Type="http://schemas.openxmlformats.org/officeDocument/2006/relationships/image" Target="../media/image25.png"/><Relationship Id="rId6" Type="http://schemas.openxmlformats.org/officeDocument/2006/relationships/image" Target="../media/image1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 Id="rId3" Type="http://schemas.openxmlformats.org/officeDocument/2006/relationships/image" Target="../media/image6.jpg"/><Relationship Id="rId4" Type="http://schemas.openxmlformats.org/officeDocument/2006/relationships/image" Target="../media/image1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 Id="rId3" Type="http://schemas.openxmlformats.org/officeDocument/2006/relationships/image" Target="../media/image6.jpg"/><Relationship Id="rId4" Type="http://schemas.openxmlformats.org/officeDocument/2006/relationships/image" Target="../media/image29.png"/><Relationship Id="rId5" Type="http://schemas.openxmlformats.org/officeDocument/2006/relationships/image" Target="../media/image27.png"/><Relationship Id="rId6" Type="http://schemas.openxmlformats.org/officeDocument/2006/relationships/image" Target="../media/image1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3.png"/><Relationship Id="rId4" Type="http://schemas.openxmlformats.org/officeDocument/2006/relationships/image" Target="../media/image61.jpg"/><Relationship Id="rId5" Type="http://schemas.openxmlformats.org/officeDocument/2006/relationships/image" Target="../media/image55.jpg"/><Relationship Id="rId6" Type="http://schemas.openxmlformats.org/officeDocument/2006/relationships/image" Target="../media/image58.jpg"/><Relationship Id="rId7" Type="http://schemas.openxmlformats.org/officeDocument/2006/relationships/image" Target="../media/image60.jpg"/><Relationship Id="rId8" Type="http://schemas.openxmlformats.org/officeDocument/2006/relationships/image" Target="../media/image56.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 Id="rId3" Type="http://schemas.openxmlformats.org/officeDocument/2006/relationships/image" Target="../media/image6.jpg"/><Relationship Id="rId4" Type="http://schemas.openxmlformats.org/officeDocument/2006/relationships/image" Target="../media/image32.png"/><Relationship Id="rId5" Type="http://schemas.openxmlformats.org/officeDocument/2006/relationships/image" Target="../media/image1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 Id="rId3" Type="http://schemas.openxmlformats.org/officeDocument/2006/relationships/image" Target="../media/image6.jpg"/><Relationship Id="rId4" Type="http://schemas.openxmlformats.org/officeDocument/2006/relationships/image" Target="../media/image41.png"/><Relationship Id="rId5" Type="http://schemas.openxmlformats.org/officeDocument/2006/relationships/image" Target="../media/image36.png"/><Relationship Id="rId6" Type="http://schemas.openxmlformats.org/officeDocument/2006/relationships/image" Target="../media/image1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 Id="rId3" Type="http://schemas.openxmlformats.org/officeDocument/2006/relationships/image" Target="../media/image6.jpg"/><Relationship Id="rId4" Type="http://schemas.openxmlformats.org/officeDocument/2006/relationships/image" Target="../media/image38.png"/><Relationship Id="rId5" Type="http://schemas.openxmlformats.org/officeDocument/2006/relationships/image" Target="../media/image1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 Id="rId3" Type="http://schemas.openxmlformats.org/officeDocument/2006/relationships/image" Target="../media/image39.png"/><Relationship Id="rId4" Type="http://schemas.openxmlformats.org/officeDocument/2006/relationships/image" Target="../media/image1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4.xml"/><Relationship Id="rId3" Type="http://schemas.openxmlformats.org/officeDocument/2006/relationships/image" Target="../media/image46.jpg"/><Relationship Id="rId4" Type="http://schemas.openxmlformats.org/officeDocument/2006/relationships/image" Target="../media/image1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5.xml"/><Relationship Id="rId3" Type="http://schemas.openxmlformats.org/officeDocument/2006/relationships/image" Target="../media/image37.png"/><Relationship Id="rId4" Type="http://schemas.openxmlformats.org/officeDocument/2006/relationships/image" Target="../media/image1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6.xml"/><Relationship Id="rId3" Type="http://schemas.openxmlformats.org/officeDocument/2006/relationships/image" Target="../media/image6.jpg"/><Relationship Id="rId4" Type="http://schemas.openxmlformats.org/officeDocument/2006/relationships/image" Target="../media/image42.png"/><Relationship Id="rId5" Type="http://schemas.openxmlformats.org/officeDocument/2006/relationships/image" Target="../media/image47.png"/><Relationship Id="rId6" Type="http://schemas.openxmlformats.org/officeDocument/2006/relationships/image" Target="../media/image44.png"/><Relationship Id="rId7" Type="http://schemas.openxmlformats.org/officeDocument/2006/relationships/image" Target="../media/image1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7.xml"/><Relationship Id="rId3" Type="http://schemas.openxmlformats.org/officeDocument/2006/relationships/image" Target="../media/image6.jpg"/><Relationship Id="rId4" Type="http://schemas.openxmlformats.org/officeDocument/2006/relationships/image" Target="../media/image48.png"/><Relationship Id="rId5" Type="http://schemas.openxmlformats.org/officeDocument/2006/relationships/image" Target="../media/image49.png"/><Relationship Id="rId6" Type="http://schemas.openxmlformats.org/officeDocument/2006/relationships/image" Target="../media/image50.png"/><Relationship Id="rId7" Type="http://schemas.openxmlformats.org/officeDocument/2006/relationships/image" Target="../media/image1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3.png"/><Relationship Id="rId4" Type="http://schemas.openxmlformats.org/officeDocument/2006/relationships/image" Target="../media/image51.png"/><Relationship Id="rId5" Type="http://schemas.openxmlformats.org/officeDocument/2006/relationships/image" Target="../media/image1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3.png"/><Relationship Id="rId4" Type="http://schemas.openxmlformats.org/officeDocument/2006/relationships/image" Target="../media/image4.jpg"/><Relationship Id="rId5" Type="http://schemas.openxmlformats.org/officeDocument/2006/relationships/image" Target="../media/image12.jpg"/><Relationship Id="rId6" Type="http://schemas.openxmlformats.org/officeDocument/2006/relationships/image" Target="../media/image31.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3.png"/><Relationship Id="rId4" Type="http://schemas.openxmlformats.org/officeDocument/2006/relationships/image" Target="../media/image1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3.png"/><Relationship Id="rId4" Type="http://schemas.openxmlformats.org/officeDocument/2006/relationships/image" Target="../media/image1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52.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 Id="rId3" Type="http://schemas.openxmlformats.org/officeDocument/2006/relationships/image" Target="../media/image52.jp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 Id="rId3" Type="http://schemas.openxmlformats.org/officeDocument/2006/relationships/image" Target="../media/image3.png"/><Relationship Id="rId4" Type="http://schemas.openxmlformats.org/officeDocument/2006/relationships/image" Target="../media/image5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5.xml"/><Relationship Id="rId3" Type="http://schemas.openxmlformats.org/officeDocument/2006/relationships/image" Target="../media/image5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3.png"/><Relationship Id="rId4" Type="http://schemas.openxmlformats.org/officeDocument/2006/relationships/image" Target="../media/image9.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3" name="Shape 53"/>
        <p:cNvGrpSpPr/>
        <p:nvPr/>
      </p:nvGrpSpPr>
      <p:grpSpPr>
        <a:xfrm>
          <a:off x="0" y="0"/>
          <a:ext cx="0" cy="0"/>
          <a:chOff x="0" y="0"/>
          <a:chExt cx="0" cy="0"/>
        </a:xfrm>
      </p:grpSpPr>
      <p:sp>
        <p:nvSpPr>
          <p:cNvPr id="54" name="Google Shape;54;p4"/>
          <p:cNvSpPr txBox="1"/>
          <p:nvPr/>
        </p:nvSpPr>
        <p:spPr>
          <a:xfrm>
            <a:off x="301175" y="2045425"/>
            <a:ext cx="8259300" cy="20526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3600"/>
              <a:buFont typeface="Arial"/>
              <a:buNone/>
            </a:pPr>
            <a:r>
              <a:rPr lang="en" sz="3600">
                <a:solidFill>
                  <a:schemeClr val="lt1"/>
                </a:solidFill>
                <a:latin typeface="Roboto"/>
                <a:ea typeface="Roboto"/>
                <a:cs typeface="Roboto"/>
                <a:sym typeface="Roboto"/>
              </a:rPr>
              <a:t>Level Data Student Success Insight</a:t>
            </a:r>
            <a:endParaRPr i="0" sz="3600" u="none" cap="none" strike="noStrike">
              <a:solidFill>
                <a:schemeClr val="lt1"/>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3600"/>
              <a:buFont typeface="Arial"/>
              <a:buNone/>
            </a:pPr>
            <a:r>
              <a:rPr i="0" lang="en" sz="3600" u="none" cap="none" strike="noStrike">
                <a:solidFill>
                  <a:schemeClr val="accent6"/>
                </a:solidFill>
                <a:latin typeface="Roboto"/>
                <a:ea typeface="Roboto"/>
                <a:cs typeface="Roboto"/>
                <a:sym typeface="Roboto"/>
              </a:rPr>
              <a:t>AI Studio Final Presentation</a:t>
            </a:r>
            <a:endParaRPr i="0" sz="3600" u="none" cap="none" strike="noStrike">
              <a:solidFill>
                <a:schemeClr val="accent6"/>
              </a:solidFill>
              <a:latin typeface="Roboto"/>
              <a:ea typeface="Roboto"/>
              <a:cs typeface="Roboto"/>
              <a:sym typeface="Roboto"/>
            </a:endParaRPr>
          </a:p>
        </p:txBody>
      </p:sp>
      <p:sp>
        <p:nvSpPr>
          <p:cNvPr id="55" name="Google Shape;55;p4"/>
          <p:cNvSpPr txBox="1"/>
          <p:nvPr/>
        </p:nvSpPr>
        <p:spPr>
          <a:xfrm>
            <a:off x="301175" y="4098024"/>
            <a:ext cx="8576400" cy="565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lang="en">
                <a:solidFill>
                  <a:schemeClr val="lt1"/>
                </a:solidFill>
                <a:latin typeface="Roboto Light"/>
                <a:ea typeface="Roboto Light"/>
                <a:cs typeface="Roboto Light"/>
                <a:sym typeface="Roboto Light"/>
              </a:rPr>
              <a:t>Level Data 1B Team</a:t>
            </a:r>
            <a:endParaRPr i="0" sz="1400" u="none" cap="none" strike="noStrike">
              <a:solidFill>
                <a:schemeClr val="lt1"/>
              </a:solidFill>
              <a:latin typeface="Roboto Light"/>
              <a:ea typeface="Roboto Light"/>
              <a:cs typeface="Roboto Light"/>
              <a:sym typeface="Roboto Light"/>
            </a:endParaRPr>
          </a:p>
          <a:p>
            <a:pPr indent="0" lvl="0" marL="0" marR="0" rtl="0" algn="l">
              <a:lnSpc>
                <a:spcPct val="100000"/>
              </a:lnSpc>
              <a:spcBef>
                <a:spcPts val="0"/>
              </a:spcBef>
              <a:spcAft>
                <a:spcPts val="0"/>
              </a:spcAft>
              <a:buClr>
                <a:srgbClr val="000000"/>
              </a:buClr>
              <a:buSzPts val="1400"/>
              <a:buFont typeface="Arial"/>
              <a:buNone/>
            </a:pPr>
            <a:r>
              <a:rPr lang="en">
                <a:solidFill>
                  <a:schemeClr val="lt1"/>
                </a:solidFill>
                <a:latin typeface="Roboto Light"/>
                <a:ea typeface="Roboto Light"/>
                <a:cs typeface="Roboto Light"/>
                <a:sym typeface="Roboto Light"/>
              </a:rPr>
              <a:t>12/04/2024</a:t>
            </a:r>
            <a:endParaRPr i="0" sz="1400" u="none" cap="none" strike="noStrike">
              <a:solidFill>
                <a:schemeClr val="lt1"/>
              </a:solidFill>
              <a:latin typeface="Roboto Light"/>
              <a:ea typeface="Roboto Light"/>
              <a:cs typeface="Roboto Light"/>
              <a:sym typeface="Roboto Light"/>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2" name="Shape 122"/>
        <p:cNvGrpSpPr/>
        <p:nvPr/>
      </p:nvGrpSpPr>
      <p:grpSpPr>
        <a:xfrm>
          <a:off x="0" y="0"/>
          <a:ext cx="0" cy="0"/>
          <a:chOff x="0" y="0"/>
          <a:chExt cx="0" cy="0"/>
        </a:xfrm>
      </p:grpSpPr>
      <p:sp>
        <p:nvSpPr>
          <p:cNvPr id="123" name="Google Shape;123;g31125f7a500_0_39"/>
          <p:cNvSpPr txBox="1"/>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lang="en" sz="2800">
                <a:solidFill>
                  <a:schemeClr val="dk1"/>
                </a:solidFill>
                <a:latin typeface="Montserrat Medium"/>
                <a:ea typeface="Montserrat Medium"/>
                <a:cs typeface="Montserrat Medium"/>
                <a:sym typeface="Montserrat Medium"/>
              </a:rPr>
              <a:t>Ethical Considerations</a:t>
            </a:r>
            <a:endParaRPr i="0" sz="2800" u="none" cap="none" strike="noStrike">
              <a:solidFill>
                <a:schemeClr val="dk1"/>
              </a:solidFill>
              <a:latin typeface="Montserrat Medium"/>
              <a:ea typeface="Montserrat Medium"/>
              <a:cs typeface="Montserrat Medium"/>
              <a:sym typeface="Montserrat Medium"/>
            </a:endParaRPr>
          </a:p>
        </p:txBody>
      </p:sp>
      <p:sp>
        <p:nvSpPr>
          <p:cNvPr id="124" name="Google Shape;124;g31125f7a500_0_39"/>
          <p:cNvSpPr txBox="1"/>
          <p:nvPr/>
        </p:nvSpPr>
        <p:spPr>
          <a:xfrm>
            <a:off x="311700" y="1247150"/>
            <a:ext cx="8520600" cy="3329400"/>
          </a:xfrm>
          <a:prstGeom prst="rect">
            <a:avLst/>
          </a:prstGeom>
          <a:noFill/>
          <a:ln>
            <a:noFill/>
          </a:ln>
        </p:spPr>
        <p:txBody>
          <a:bodyPr anchorCtr="0" anchor="t" bIns="91425" lIns="91425" spcFirstLastPara="1" rIns="91425" wrap="square" tIns="91425">
            <a:noAutofit/>
          </a:bodyPr>
          <a:lstStyle/>
          <a:p>
            <a:pPr indent="-361950" lvl="0" marL="457200" rtl="0" algn="l">
              <a:lnSpc>
                <a:spcPct val="150000"/>
              </a:lnSpc>
              <a:spcBef>
                <a:spcPts val="0"/>
              </a:spcBef>
              <a:spcAft>
                <a:spcPts val="0"/>
              </a:spcAft>
              <a:buClr>
                <a:schemeClr val="dk1"/>
              </a:buClr>
              <a:buSzPts val="2100"/>
              <a:buFont typeface="Roboto Light"/>
              <a:buChar char="●"/>
            </a:pPr>
            <a:r>
              <a:rPr lang="en" sz="2100">
                <a:solidFill>
                  <a:schemeClr val="dk1"/>
                </a:solidFill>
                <a:latin typeface="Roboto Light"/>
                <a:ea typeface="Roboto Light"/>
                <a:cs typeface="Roboto Light"/>
                <a:sym typeface="Roboto Light"/>
              </a:rPr>
              <a:t>Keep the identity of students anonymous for privacy reasons</a:t>
            </a:r>
            <a:endParaRPr sz="2100">
              <a:solidFill>
                <a:schemeClr val="dk1"/>
              </a:solidFill>
              <a:latin typeface="Roboto Light"/>
              <a:ea typeface="Roboto Light"/>
              <a:cs typeface="Roboto Light"/>
              <a:sym typeface="Roboto Light"/>
            </a:endParaRPr>
          </a:p>
          <a:p>
            <a:pPr indent="-361950" lvl="0" marL="457200" rtl="0" algn="l">
              <a:lnSpc>
                <a:spcPct val="150000"/>
              </a:lnSpc>
              <a:spcBef>
                <a:spcPts val="0"/>
              </a:spcBef>
              <a:spcAft>
                <a:spcPts val="0"/>
              </a:spcAft>
              <a:buClr>
                <a:schemeClr val="dk1"/>
              </a:buClr>
              <a:buSzPts val="2100"/>
              <a:buFont typeface="Roboto Light"/>
              <a:buChar char="●"/>
            </a:pPr>
            <a:r>
              <a:rPr lang="en" sz="2100">
                <a:solidFill>
                  <a:schemeClr val="dk1"/>
                </a:solidFill>
                <a:latin typeface="Roboto Light"/>
                <a:ea typeface="Roboto Light"/>
                <a:cs typeface="Roboto Light"/>
                <a:sym typeface="Roboto Light"/>
              </a:rPr>
              <a:t>Consideration of possible biases that the dataset may show in relation to race, gender, </a:t>
            </a:r>
            <a:r>
              <a:rPr lang="en" sz="2100">
                <a:solidFill>
                  <a:schemeClr val="dk1"/>
                </a:solidFill>
                <a:latin typeface="Roboto Light"/>
                <a:ea typeface="Roboto Light"/>
                <a:cs typeface="Roboto Light"/>
                <a:sym typeface="Roboto Light"/>
              </a:rPr>
              <a:t>etc</a:t>
            </a:r>
            <a:r>
              <a:rPr lang="en" sz="2100">
                <a:solidFill>
                  <a:schemeClr val="dk1"/>
                </a:solidFill>
                <a:latin typeface="Roboto Light"/>
                <a:ea typeface="Roboto Light"/>
                <a:cs typeface="Roboto Light"/>
                <a:sym typeface="Roboto Light"/>
              </a:rPr>
              <a:t>.</a:t>
            </a:r>
            <a:endParaRPr sz="2100">
              <a:solidFill>
                <a:schemeClr val="dk1"/>
              </a:solidFill>
              <a:latin typeface="Roboto Light"/>
              <a:ea typeface="Roboto Light"/>
              <a:cs typeface="Roboto Light"/>
              <a:sym typeface="Roboto Light"/>
            </a:endParaRPr>
          </a:p>
        </p:txBody>
      </p:sp>
      <p:pic>
        <p:nvPicPr>
          <p:cNvPr id="125" name="Google Shape;125;g31125f7a500_0_39"/>
          <p:cNvPicPr preferRelativeResize="0"/>
          <p:nvPr/>
        </p:nvPicPr>
        <p:blipFill>
          <a:blip r:embed="rId4">
            <a:alphaModFix/>
          </a:blip>
          <a:stretch>
            <a:fillRect/>
          </a:stretch>
        </p:blipFill>
        <p:spPr>
          <a:xfrm>
            <a:off x="4603200" y="2342525"/>
            <a:ext cx="4229100" cy="2486025"/>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9" name="Shape 129"/>
        <p:cNvGrpSpPr/>
        <p:nvPr/>
      </p:nvGrpSpPr>
      <p:grpSpPr>
        <a:xfrm>
          <a:off x="0" y="0"/>
          <a:ext cx="0" cy="0"/>
          <a:chOff x="0" y="0"/>
          <a:chExt cx="0" cy="0"/>
        </a:xfrm>
      </p:grpSpPr>
      <p:sp>
        <p:nvSpPr>
          <p:cNvPr id="130" name="Google Shape;130;p13"/>
          <p:cNvSpPr txBox="1"/>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i="0" lang="en" sz="2800" cap="none" strike="noStrike">
                <a:solidFill>
                  <a:srgbClr val="222222"/>
                </a:solidFill>
                <a:latin typeface="Montserrat Medium"/>
                <a:ea typeface="Montserrat Medium"/>
                <a:cs typeface="Montserrat Medium"/>
                <a:sym typeface="Montserrat Medium"/>
              </a:rPr>
              <a:t>Our Approach</a:t>
            </a:r>
            <a:endParaRPr i="0" sz="2800" cap="none" strike="noStrike">
              <a:solidFill>
                <a:srgbClr val="222222"/>
              </a:solidFill>
              <a:latin typeface="Montserrat Medium"/>
              <a:ea typeface="Montserrat Medium"/>
              <a:cs typeface="Montserrat Medium"/>
              <a:sym typeface="Montserrat Medium"/>
            </a:endParaRPr>
          </a:p>
        </p:txBody>
      </p:sp>
      <p:grpSp>
        <p:nvGrpSpPr>
          <p:cNvPr id="131" name="Google Shape;131;p13"/>
          <p:cNvGrpSpPr/>
          <p:nvPr/>
        </p:nvGrpSpPr>
        <p:grpSpPr>
          <a:xfrm>
            <a:off x="4513729" y="1270775"/>
            <a:ext cx="2603521" cy="2323004"/>
            <a:chOff x="4526679" y="1263649"/>
            <a:chExt cx="2603521" cy="2323004"/>
          </a:xfrm>
        </p:grpSpPr>
        <p:sp>
          <p:nvSpPr>
            <p:cNvPr id="132" name="Google Shape;132;p13"/>
            <p:cNvSpPr/>
            <p:nvPr/>
          </p:nvSpPr>
          <p:spPr>
            <a:xfrm>
              <a:off x="4849302" y="3079475"/>
              <a:ext cx="1958400" cy="133500"/>
            </a:xfrm>
            <a:prstGeom prst="rect">
              <a:avLst/>
            </a:prstGeom>
            <a:solidFill>
              <a:srgbClr val="0E945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33" name="Google Shape;133;p13"/>
            <p:cNvGrpSpPr/>
            <p:nvPr/>
          </p:nvGrpSpPr>
          <p:grpSpPr>
            <a:xfrm>
              <a:off x="4526679" y="1263649"/>
              <a:ext cx="2603521" cy="2323004"/>
              <a:chOff x="4526679" y="1263649"/>
              <a:chExt cx="2603521" cy="2323004"/>
            </a:xfrm>
          </p:grpSpPr>
          <p:grpSp>
            <p:nvGrpSpPr>
              <p:cNvPr id="134" name="Google Shape;134;p13"/>
              <p:cNvGrpSpPr/>
              <p:nvPr/>
            </p:nvGrpSpPr>
            <p:grpSpPr>
              <a:xfrm>
                <a:off x="4808316" y="2800065"/>
                <a:ext cx="92400" cy="411825"/>
                <a:chOff x="845575" y="2563700"/>
                <a:chExt cx="92400" cy="411825"/>
              </a:xfrm>
            </p:grpSpPr>
            <p:cxnSp>
              <p:nvCxnSpPr>
                <p:cNvPr id="135" name="Google Shape;135;p13"/>
                <p:cNvCxnSpPr/>
                <p:nvPr/>
              </p:nvCxnSpPr>
              <p:spPr>
                <a:xfrm>
                  <a:off x="891775" y="2616125"/>
                  <a:ext cx="0" cy="359400"/>
                </a:xfrm>
                <a:prstGeom prst="straightConnector1">
                  <a:avLst/>
                </a:prstGeom>
                <a:noFill/>
                <a:ln cap="flat" cmpd="sng" w="9525">
                  <a:solidFill>
                    <a:srgbClr val="000000"/>
                  </a:solidFill>
                  <a:prstDash val="solid"/>
                  <a:round/>
                  <a:headEnd len="sm" w="sm" type="none"/>
                  <a:tailEnd len="sm" w="sm" type="none"/>
                </a:ln>
              </p:spPr>
            </p:cxnSp>
            <p:sp>
              <p:nvSpPr>
                <p:cNvPr id="136" name="Google Shape;136;p13"/>
                <p:cNvSpPr/>
                <p:nvPr/>
              </p:nvSpPr>
              <p:spPr>
                <a:xfrm>
                  <a:off x="845575"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37" name="Google Shape;137;p13"/>
              <p:cNvSpPr txBox="1"/>
              <p:nvPr/>
            </p:nvSpPr>
            <p:spPr>
              <a:xfrm>
                <a:off x="4526679" y="3215253"/>
                <a:ext cx="692700" cy="3714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1600"/>
                  </a:spcAft>
                  <a:buClr>
                    <a:srgbClr val="000000"/>
                  </a:buClr>
                  <a:buSzPts val="1200"/>
                  <a:buFont typeface="Arial"/>
                  <a:buNone/>
                </a:pPr>
                <a:r>
                  <a:rPr b="1" lang="en" sz="1200">
                    <a:latin typeface="Roboto"/>
                    <a:ea typeface="Roboto"/>
                    <a:cs typeface="Roboto"/>
                    <a:sym typeface="Roboto"/>
                  </a:rPr>
                  <a:t>OCT</a:t>
                </a:r>
                <a:endParaRPr b="1" i="0" sz="1200" u="none" cap="none" strike="noStrike">
                  <a:solidFill>
                    <a:srgbClr val="000000"/>
                  </a:solidFill>
                  <a:latin typeface="Roboto"/>
                  <a:ea typeface="Roboto"/>
                  <a:cs typeface="Roboto"/>
                  <a:sym typeface="Roboto"/>
                </a:endParaRPr>
              </a:p>
            </p:txBody>
          </p:sp>
          <p:sp>
            <p:nvSpPr>
              <p:cNvPr id="138" name="Google Shape;138;p13"/>
              <p:cNvSpPr txBox="1"/>
              <p:nvPr/>
            </p:nvSpPr>
            <p:spPr>
              <a:xfrm>
                <a:off x="4701700" y="1263649"/>
                <a:ext cx="2428500" cy="143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800"/>
                  <a:buFont typeface="Arial"/>
                  <a:buNone/>
                </a:pPr>
                <a:r>
                  <a:rPr b="1" lang="en" sz="1200">
                    <a:solidFill>
                      <a:schemeClr val="dk1"/>
                    </a:solidFill>
                    <a:latin typeface="Roboto"/>
                    <a:ea typeface="Roboto"/>
                    <a:cs typeface="Roboto"/>
                    <a:sym typeface="Roboto"/>
                  </a:rPr>
                  <a:t>Data Preparation/Model Exploration</a:t>
                </a:r>
                <a:endParaRPr b="1" sz="1200">
                  <a:solidFill>
                    <a:schemeClr val="dk1"/>
                  </a:solidFill>
                  <a:latin typeface="Roboto"/>
                  <a:ea typeface="Roboto"/>
                  <a:cs typeface="Roboto"/>
                  <a:sym typeface="Roboto"/>
                </a:endParaRPr>
              </a:p>
              <a:p>
                <a:pPr indent="0" lvl="0" marL="0" rtl="0" algn="l">
                  <a:spcBef>
                    <a:spcPts val="1600"/>
                  </a:spcBef>
                  <a:spcAft>
                    <a:spcPts val="0"/>
                  </a:spcAft>
                  <a:buClr>
                    <a:schemeClr val="dk1"/>
                  </a:buClr>
                  <a:buSzPts val="800"/>
                  <a:buFont typeface="Arial"/>
                  <a:buNone/>
                </a:pPr>
                <a:r>
                  <a:rPr lang="en" sz="1200">
                    <a:solidFill>
                      <a:schemeClr val="dk1"/>
                    </a:solidFill>
                    <a:latin typeface="Roboto"/>
                    <a:ea typeface="Roboto"/>
                    <a:cs typeface="Roboto"/>
                    <a:sym typeface="Roboto"/>
                  </a:rPr>
                  <a:t>Continue data preparation and manipulation techniques, look for models that will fit our data</a:t>
                </a:r>
                <a:endParaRPr b="1" sz="1200">
                  <a:solidFill>
                    <a:schemeClr val="dk1"/>
                  </a:solidFill>
                  <a:latin typeface="Roboto"/>
                  <a:ea typeface="Roboto"/>
                  <a:cs typeface="Roboto"/>
                  <a:sym typeface="Roboto"/>
                </a:endParaRPr>
              </a:p>
              <a:p>
                <a:pPr indent="0" lvl="0" marL="0" marR="0" rtl="0" algn="l">
                  <a:lnSpc>
                    <a:spcPct val="100000"/>
                  </a:lnSpc>
                  <a:spcBef>
                    <a:spcPts val="1600"/>
                  </a:spcBef>
                  <a:spcAft>
                    <a:spcPts val="0"/>
                  </a:spcAft>
                  <a:buClr>
                    <a:srgbClr val="000000"/>
                  </a:buClr>
                  <a:buSzPts val="800"/>
                  <a:buFont typeface="Arial"/>
                  <a:buNone/>
                </a:pPr>
                <a:r>
                  <a:t/>
                </a:r>
                <a:endParaRPr sz="1100">
                  <a:solidFill>
                    <a:schemeClr val="dk1"/>
                  </a:solidFill>
                  <a:latin typeface="Roboto"/>
                  <a:ea typeface="Roboto"/>
                  <a:cs typeface="Roboto"/>
                  <a:sym typeface="Roboto"/>
                </a:endParaRPr>
              </a:p>
              <a:p>
                <a:pPr indent="0" lvl="0" marL="0" marR="0" rtl="0" algn="l">
                  <a:lnSpc>
                    <a:spcPct val="100000"/>
                  </a:lnSpc>
                  <a:spcBef>
                    <a:spcPts val="0"/>
                  </a:spcBef>
                  <a:spcAft>
                    <a:spcPts val="1600"/>
                  </a:spcAft>
                  <a:buClr>
                    <a:srgbClr val="000000"/>
                  </a:buClr>
                  <a:buSzPts val="800"/>
                  <a:buFont typeface="Arial"/>
                  <a:buNone/>
                </a:pPr>
                <a:r>
                  <a:t/>
                </a:r>
                <a:endParaRPr b="1" i="0" sz="800" u="none" cap="none" strike="noStrike">
                  <a:solidFill>
                    <a:schemeClr val="dk1"/>
                  </a:solidFill>
                  <a:latin typeface="Roboto"/>
                  <a:ea typeface="Roboto"/>
                  <a:cs typeface="Roboto"/>
                  <a:sym typeface="Roboto"/>
                </a:endParaRPr>
              </a:p>
            </p:txBody>
          </p:sp>
        </p:grpSp>
      </p:grpSp>
      <p:grpSp>
        <p:nvGrpSpPr>
          <p:cNvPr id="139" name="Google Shape;139;p13"/>
          <p:cNvGrpSpPr/>
          <p:nvPr/>
        </p:nvGrpSpPr>
        <p:grpSpPr>
          <a:xfrm>
            <a:off x="6111160" y="2709722"/>
            <a:ext cx="2721140" cy="1735728"/>
            <a:chOff x="6435810" y="2702596"/>
            <a:chExt cx="2721140" cy="1735728"/>
          </a:xfrm>
        </p:grpSpPr>
        <p:sp>
          <p:nvSpPr>
            <p:cNvPr id="140" name="Google Shape;140;p13"/>
            <p:cNvSpPr/>
            <p:nvPr/>
          </p:nvSpPr>
          <p:spPr>
            <a:xfrm>
              <a:off x="6807650" y="3079475"/>
              <a:ext cx="2349300" cy="133500"/>
            </a:xfrm>
            <a:prstGeom prst="rect">
              <a:avLst/>
            </a:prstGeom>
            <a:solidFill>
              <a:srgbClr val="08563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41" name="Google Shape;141;p13"/>
            <p:cNvGrpSpPr/>
            <p:nvPr/>
          </p:nvGrpSpPr>
          <p:grpSpPr>
            <a:xfrm>
              <a:off x="6435810" y="2702596"/>
              <a:ext cx="2487365" cy="1735728"/>
              <a:chOff x="6435810" y="2702596"/>
              <a:chExt cx="2487365" cy="1735728"/>
            </a:xfrm>
          </p:grpSpPr>
          <p:grpSp>
            <p:nvGrpSpPr>
              <p:cNvPr id="142" name="Google Shape;142;p13"/>
              <p:cNvGrpSpPr/>
              <p:nvPr/>
            </p:nvGrpSpPr>
            <p:grpSpPr>
              <a:xfrm rot="10800000">
                <a:off x="6760035" y="3079467"/>
                <a:ext cx="92400" cy="411825"/>
                <a:chOff x="2070100" y="2563700"/>
                <a:chExt cx="92400" cy="411825"/>
              </a:xfrm>
            </p:grpSpPr>
            <p:cxnSp>
              <p:nvCxnSpPr>
                <p:cNvPr id="143" name="Google Shape;143;p13"/>
                <p:cNvCxnSpPr/>
                <p:nvPr/>
              </p:nvCxnSpPr>
              <p:spPr>
                <a:xfrm>
                  <a:off x="2116300" y="2616125"/>
                  <a:ext cx="0" cy="359400"/>
                </a:xfrm>
                <a:prstGeom prst="straightConnector1">
                  <a:avLst/>
                </a:prstGeom>
                <a:noFill/>
                <a:ln cap="flat" cmpd="sng" w="9525">
                  <a:solidFill>
                    <a:srgbClr val="000000"/>
                  </a:solidFill>
                  <a:prstDash val="solid"/>
                  <a:round/>
                  <a:headEnd len="sm" w="sm" type="none"/>
                  <a:tailEnd len="sm" w="sm" type="none"/>
                </a:ln>
              </p:spPr>
            </p:cxnSp>
            <p:sp>
              <p:nvSpPr>
                <p:cNvPr id="144" name="Google Shape;144;p13"/>
                <p:cNvSpPr/>
                <p:nvPr/>
              </p:nvSpPr>
              <p:spPr>
                <a:xfrm>
                  <a:off x="2070100"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45" name="Google Shape;145;p13"/>
              <p:cNvSpPr txBox="1"/>
              <p:nvPr/>
            </p:nvSpPr>
            <p:spPr>
              <a:xfrm>
                <a:off x="6435810" y="2702596"/>
                <a:ext cx="745800" cy="3714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1600"/>
                  </a:spcAft>
                  <a:buClr>
                    <a:srgbClr val="000000"/>
                  </a:buClr>
                  <a:buSzPts val="1200"/>
                  <a:buFont typeface="Arial"/>
                  <a:buNone/>
                </a:pPr>
                <a:r>
                  <a:rPr b="1" lang="en" sz="1200">
                    <a:latin typeface="Roboto"/>
                    <a:ea typeface="Roboto"/>
                    <a:cs typeface="Roboto"/>
                    <a:sym typeface="Roboto"/>
                  </a:rPr>
                  <a:t>Nov</a:t>
                </a:r>
                <a:endParaRPr b="1" i="0" sz="1200" u="none" cap="none" strike="noStrike">
                  <a:solidFill>
                    <a:srgbClr val="000000"/>
                  </a:solidFill>
                  <a:latin typeface="Roboto"/>
                  <a:ea typeface="Roboto"/>
                  <a:cs typeface="Roboto"/>
                  <a:sym typeface="Roboto"/>
                </a:endParaRPr>
              </a:p>
            </p:txBody>
          </p:sp>
          <p:sp>
            <p:nvSpPr>
              <p:cNvPr id="146" name="Google Shape;146;p13"/>
              <p:cNvSpPr txBox="1"/>
              <p:nvPr/>
            </p:nvSpPr>
            <p:spPr>
              <a:xfrm>
                <a:off x="6669575" y="3098524"/>
                <a:ext cx="2253600" cy="1339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pPr>
                <a:r>
                  <a:t/>
                </a:r>
                <a:endParaRPr b="1" i="0" sz="1100" u="none" cap="none" strike="noStrike">
                  <a:solidFill>
                    <a:schemeClr val="dk1"/>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800"/>
                  <a:buFont typeface="Arial"/>
                  <a:buNone/>
                </a:pPr>
                <a:r>
                  <a:t/>
                </a:r>
                <a:endParaRPr b="1" i="0" sz="1100" u="none" cap="none" strike="noStrike">
                  <a:solidFill>
                    <a:schemeClr val="dk1"/>
                  </a:solidFill>
                  <a:latin typeface="Roboto"/>
                  <a:ea typeface="Roboto"/>
                  <a:cs typeface="Roboto"/>
                  <a:sym typeface="Roboto"/>
                </a:endParaRPr>
              </a:p>
              <a:p>
                <a:pPr indent="0" lvl="0" marL="0" rtl="0" algn="l">
                  <a:spcBef>
                    <a:spcPts val="0"/>
                  </a:spcBef>
                  <a:spcAft>
                    <a:spcPts val="0"/>
                  </a:spcAft>
                  <a:buClr>
                    <a:schemeClr val="dk1"/>
                  </a:buClr>
                  <a:buSzPts val="800"/>
                  <a:buFont typeface="Arial"/>
                  <a:buNone/>
                </a:pPr>
                <a:r>
                  <a:rPr b="1" lang="en" sz="1200">
                    <a:solidFill>
                      <a:schemeClr val="dk1"/>
                    </a:solidFill>
                    <a:latin typeface="Roboto"/>
                    <a:ea typeface="Roboto"/>
                    <a:cs typeface="Roboto"/>
                    <a:sym typeface="Roboto"/>
                  </a:rPr>
                  <a:t>Choosing Model/Implement</a:t>
                </a:r>
                <a:endParaRPr b="1" sz="1200">
                  <a:solidFill>
                    <a:schemeClr val="dk1"/>
                  </a:solidFill>
                  <a:latin typeface="Roboto"/>
                  <a:ea typeface="Roboto"/>
                  <a:cs typeface="Roboto"/>
                  <a:sym typeface="Roboto"/>
                </a:endParaRPr>
              </a:p>
              <a:p>
                <a:pPr indent="0" lvl="0" marL="0" rtl="0" algn="l">
                  <a:spcBef>
                    <a:spcPts val="0"/>
                  </a:spcBef>
                  <a:spcAft>
                    <a:spcPts val="0"/>
                  </a:spcAft>
                  <a:buClr>
                    <a:schemeClr val="dk1"/>
                  </a:buClr>
                  <a:buSzPts val="800"/>
                  <a:buFont typeface="Arial"/>
                  <a:buNone/>
                </a:pPr>
                <a:r>
                  <a:t/>
                </a:r>
                <a:endParaRPr b="1" sz="12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 sz="1200">
                    <a:solidFill>
                      <a:schemeClr val="dk1"/>
                    </a:solidFill>
                    <a:latin typeface="Roboto"/>
                    <a:ea typeface="Roboto"/>
                    <a:cs typeface="Roboto"/>
                    <a:sym typeface="Roboto"/>
                  </a:rPr>
                  <a:t>Train model and generate predictions.Current limitations and future improvement.</a:t>
                </a:r>
                <a:endParaRPr b="1" sz="1200">
                  <a:solidFill>
                    <a:schemeClr val="dk1"/>
                  </a:solidFill>
                  <a:latin typeface="Roboto"/>
                  <a:ea typeface="Roboto"/>
                  <a:cs typeface="Roboto"/>
                  <a:sym typeface="Roboto"/>
                </a:endParaRPr>
              </a:p>
            </p:txBody>
          </p:sp>
        </p:grpSp>
      </p:grpSp>
      <p:grpSp>
        <p:nvGrpSpPr>
          <p:cNvPr id="147" name="Google Shape;147;p13"/>
          <p:cNvGrpSpPr/>
          <p:nvPr/>
        </p:nvGrpSpPr>
        <p:grpSpPr>
          <a:xfrm>
            <a:off x="483041" y="1270775"/>
            <a:ext cx="2580734" cy="2323014"/>
            <a:chOff x="495991" y="1263649"/>
            <a:chExt cx="2580734" cy="2323014"/>
          </a:xfrm>
        </p:grpSpPr>
        <p:sp>
          <p:nvSpPr>
            <p:cNvPr id="148" name="Google Shape;148;p13"/>
            <p:cNvSpPr/>
            <p:nvPr/>
          </p:nvSpPr>
          <p:spPr>
            <a:xfrm>
              <a:off x="932600" y="3079475"/>
              <a:ext cx="1958400" cy="133500"/>
            </a:xfrm>
            <a:prstGeom prst="rect">
              <a:avLst/>
            </a:prstGeom>
            <a:solidFill>
              <a:srgbClr val="0E945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49" name="Google Shape;149;p13"/>
            <p:cNvGrpSpPr/>
            <p:nvPr/>
          </p:nvGrpSpPr>
          <p:grpSpPr>
            <a:xfrm>
              <a:off x="495991" y="1263649"/>
              <a:ext cx="2580734" cy="2323014"/>
              <a:chOff x="495991" y="1263649"/>
              <a:chExt cx="2580734" cy="2323014"/>
            </a:xfrm>
          </p:grpSpPr>
          <p:sp>
            <p:nvSpPr>
              <p:cNvPr id="150" name="Google Shape;150;p13"/>
              <p:cNvSpPr txBox="1"/>
              <p:nvPr/>
            </p:nvSpPr>
            <p:spPr>
              <a:xfrm>
                <a:off x="495991" y="3215263"/>
                <a:ext cx="871200" cy="3714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1600"/>
                  </a:spcAft>
                  <a:buClr>
                    <a:srgbClr val="000000"/>
                  </a:buClr>
                  <a:buSzPts val="1200"/>
                  <a:buFont typeface="Arial"/>
                  <a:buNone/>
                </a:pPr>
                <a:r>
                  <a:rPr b="1" lang="en" sz="1200">
                    <a:latin typeface="Roboto"/>
                    <a:ea typeface="Roboto"/>
                    <a:cs typeface="Roboto"/>
                    <a:sym typeface="Roboto"/>
                  </a:rPr>
                  <a:t>AUG</a:t>
                </a:r>
                <a:endParaRPr b="1" i="0" sz="1200" u="none" cap="none" strike="noStrike">
                  <a:solidFill>
                    <a:srgbClr val="000000"/>
                  </a:solidFill>
                  <a:latin typeface="Roboto"/>
                  <a:ea typeface="Roboto"/>
                  <a:cs typeface="Roboto"/>
                  <a:sym typeface="Roboto"/>
                </a:endParaRPr>
              </a:p>
            </p:txBody>
          </p:sp>
          <p:grpSp>
            <p:nvGrpSpPr>
              <p:cNvPr id="151" name="Google Shape;151;p13"/>
              <p:cNvGrpSpPr/>
              <p:nvPr/>
            </p:nvGrpSpPr>
            <p:grpSpPr>
              <a:xfrm>
                <a:off x="881025" y="2800065"/>
                <a:ext cx="92400" cy="411825"/>
                <a:chOff x="845575" y="2563700"/>
                <a:chExt cx="92400" cy="411825"/>
              </a:xfrm>
            </p:grpSpPr>
            <p:cxnSp>
              <p:nvCxnSpPr>
                <p:cNvPr id="152" name="Google Shape;152;p13"/>
                <p:cNvCxnSpPr/>
                <p:nvPr/>
              </p:nvCxnSpPr>
              <p:spPr>
                <a:xfrm>
                  <a:off x="891775" y="2616125"/>
                  <a:ext cx="0" cy="359400"/>
                </a:xfrm>
                <a:prstGeom prst="straightConnector1">
                  <a:avLst/>
                </a:prstGeom>
                <a:noFill/>
                <a:ln cap="flat" cmpd="sng" w="9525">
                  <a:solidFill>
                    <a:srgbClr val="000000"/>
                  </a:solidFill>
                  <a:prstDash val="solid"/>
                  <a:round/>
                  <a:headEnd len="sm" w="sm" type="none"/>
                  <a:tailEnd len="sm" w="sm" type="none"/>
                </a:ln>
              </p:spPr>
            </p:cxnSp>
            <p:sp>
              <p:nvSpPr>
                <p:cNvPr id="153" name="Google Shape;153;p13"/>
                <p:cNvSpPr/>
                <p:nvPr/>
              </p:nvSpPr>
              <p:spPr>
                <a:xfrm>
                  <a:off x="845575"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54" name="Google Shape;154;p13"/>
              <p:cNvSpPr txBox="1"/>
              <p:nvPr/>
            </p:nvSpPr>
            <p:spPr>
              <a:xfrm>
                <a:off x="823125" y="1263649"/>
                <a:ext cx="2253600" cy="1438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pPr>
                <a:r>
                  <a:rPr b="1" lang="en" sz="1200">
                    <a:solidFill>
                      <a:schemeClr val="dk1"/>
                    </a:solidFill>
                    <a:latin typeface="Roboto"/>
                    <a:ea typeface="Roboto"/>
                    <a:cs typeface="Roboto"/>
                    <a:sym typeface="Roboto"/>
                  </a:rPr>
                  <a:t>Data Understanding</a:t>
                </a:r>
                <a:endParaRPr b="1" i="0" sz="1200" u="none" cap="none" strike="noStrike">
                  <a:solidFill>
                    <a:schemeClr val="dk1"/>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800"/>
                  <a:buFont typeface="Arial"/>
                  <a:buNone/>
                </a:pPr>
                <a:r>
                  <a:t/>
                </a:r>
                <a:endParaRPr b="1" i="0" sz="1200" u="none" cap="none" strike="noStrike">
                  <a:solidFill>
                    <a:schemeClr val="dk1"/>
                  </a:solidFill>
                  <a:latin typeface="Roboto"/>
                  <a:ea typeface="Roboto"/>
                  <a:cs typeface="Roboto"/>
                  <a:sym typeface="Roboto"/>
                </a:endParaRPr>
              </a:p>
              <a:p>
                <a:pPr indent="0" lvl="0" marL="0" marR="0" rtl="0" algn="l">
                  <a:lnSpc>
                    <a:spcPct val="100000"/>
                  </a:lnSpc>
                  <a:spcBef>
                    <a:spcPts val="0"/>
                  </a:spcBef>
                  <a:spcAft>
                    <a:spcPts val="1600"/>
                  </a:spcAft>
                  <a:buClr>
                    <a:srgbClr val="000000"/>
                  </a:buClr>
                  <a:buSzPts val="800"/>
                  <a:buFont typeface="Arial"/>
                  <a:buNone/>
                </a:pPr>
                <a:r>
                  <a:rPr lang="en" sz="1200">
                    <a:solidFill>
                      <a:schemeClr val="dk1"/>
                    </a:solidFill>
                    <a:latin typeface="Roboto"/>
                    <a:ea typeface="Roboto"/>
                    <a:cs typeface="Roboto"/>
                    <a:sym typeface="Roboto"/>
                  </a:rPr>
                  <a:t>Utilizing data visualizations to uncover patterns, trends, and potential inconsistencies.</a:t>
                </a:r>
                <a:endParaRPr sz="1200">
                  <a:solidFill>
                    <a:schemeClr val="dk1"/>
                  </a:solidFill>
                  <a:latin typeface="Roboto"/>
                  <a:ea typeface="Roboto"/>
                  <a:cs typeface="Roboto"/>
                  <a:sym typeface="Roboto"/>
                </a:endParaRPr>
              </a:p>
            </p:txBody>
          </p:sp>
        </p:grpSp>
      </p:grpSp>
      <p:grpSp>
        <p:nvGrpSpPr>
          <p:cNvPr id="155" name="Google Shape;155;p13"/>
          <p:cNvGrpSpPr/>
          <p:nvPr/>
        </p:nvGrpSpPr>
        <p:grpSpPr>
          <a:xfrm>
            <a:off x="2512645" y="2709722"/>
            <a:ext cx="2749155" cy="1991703"/>
            <a:chOff x="2525595" y="2702596"/>
            <a:chExt cx="2749155" cy="1991703"/>
          </a:xfrm>
        </p:grpSpPr>
        <p:sp>
          <p:nvSpPr>
            <p:cNvPr id="156" name="Google Shape;156;p13"/>
            <p:cNvSpPr/>
            <p:nvPr/>
          </p:nvSpPr>
          <p:spPr>
            <a:xfrm>
              <a:off x="2890952" y="3079475"/>
              <a:ext cx="1958400" cy="133500"/>
            </a:xfrm>
            <a:prstGeom prst="rect">
              <a:avLst/>
            </a:prstGeom>
            <a:solidFill>
              <a:srgbClr val="08563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57" name="Google Shape;157;p13"/>
            <p:cNvGrpSpPr/>
            <p:nvPr/>
          </p:nvGrpSpPr>
          <p:grpSpPr>
            <a:xfrm>
              <a:off x="2525595" y="2702596"/>
              <a:ext cx="2749155" cy="1991703"/>
              <a:chOff x="2525595" y="2702596"/>
              <a:chExt cx="2749155" cy="1991703"/>
            </a:xfrm>
          </p:grpSpPr>
          <p:sp>
            <p:nvSpPr>
              <p:cNvPr id="158" name="Google Shape;158;p13"/>
              <p:cNvSpPr txBox="1"/>
              <p:nvPr/>
            </p:nvSpPr>
            <p:spPr>
              <a:xfrm>
                <a:off x="2525595" y="2702596"/>
                <a:ext cx="745800" cy="3714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1600"/>
                  </a:spcAft>
                  <a:buClr>
                    <a:srgbClr val="000000"/>
                  </a:buClr>
                  <a:buSzPts val="1200"/>
                  <a:buFont typeface="Arial"/>
                  <a:buNone/>
                </a:pPr>
                <a:r>
                  <a:rPr b="1" lang="en" sz="1200">
                    <a:latin typeface="Roboto"/>
                    <a:ea typeface="Roboto"/>
                    <a:cs typeface="Roboto"/>
                    <a:sym typeface="Roboto"/>
                  </a:rPr>
                  <a:t>SEPT</a:t>
                </a:r>
                <a:endParaRPr b="1" i="0" sz="1200" u="none" cap="none" strike="noStrike">
                  <a:solidFill>
                    <a:srgbClr val="000000"/>
                  </a:solidFill>
                  <a:latin typeface="Roboto"/>
                  <a:ea typeface="Roboto"/>
                  <a:cs typeface="Roboto"/>
                  <a:sym typeface="Roboto"/>
                </a:endParaRPr>
              </a:p>
            </p:txBody>
          </p:sp>
          <p:grpSp>
            <p:nvGrpSpPr>
              <p:cNvPr id="159" name="Google Shape;159;p13"/>
              <p:cNvGrpSpPr/>
              <p:nvPr/>
            </p:nvGrpSpPr>
            <p:grpSpPr>
              <a:xfrm rot="10800000">
                <a:off x="2849073" y="3079467"/>
                <a:ext cx="92400" cy="411825"/>
                <a:chOff x="2070100" y="2563700"/>
                <a:chExt cx="92400" cy="411825"/>
              </a:xfrm>
            </p:grpSpPr>
            <p:cxnSp>
              <p:nvCxnSpPr>
                <p:cNvPr id="160" name="Google Shape;160;p13"/>
                <p:cNvCxnSpPr/>
                <p:nvPr/>
              </p:nvCxnSpPr>
              <p:spPr>
                <a:xfrm>
                  <a:off x="2116300" y="2616125"/>
                  <a:ext cx="0" cy="359400"/>
                </a:xfrm>
                <a:prstGeom prst="straightConnector1">
                  <a:avLst/>
                </a:prstGeom>
                <a:noFill/>
                <a:ln cap="flat" cmpd="sng" w="9525">
                  <a:solidFill>
                    <a:srgbClr val="000000"/>
                  </a:solidFill>
                  <a:prstDash val="solid"/>
                  <a:round/>
                  <a:headEnd len="sm" w="sm" type="none"/>
                  <a:tailEnd len="sm" w="sm" type="none"/>
                </a:ln>
              </p:spPr>
            </p:cxnSp>
            <p:sp>
              <p:nvSpPr>
                <p:cNvPr id="161" name="Google Shape;161;p13"/>
                <p:cNvSpPr/>
                <p:nvPr/>
              </p:nvSpPr>
              <p:spPr>
                <a:xfrm>
                  <a:off x="2070100"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62" name="Google Shape;162;p13"/>
              <p:cNvSpPr txBox="1"/>
              <p:nvPr/>
            </p:nvSpPr>
            <p:spPr>
              <a:xfrm>
                <a:off x="2773350" y="3398899"/>
                <a:ext cx="2501400" cy="1295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pPr>
                <a:r>
                  <a:rPr b="1" lang="en" sz="1200">
                    <a:solidFill>
                      <a:schemeClr val="dk1"/>
                    </a:solidFill>
                    <a:latin typeface="Roboto"/>
                    <a:ea typeface="Roboto"/>
                    <a:cs typeface="Roboto"/>
                    <a:sym typeface="Roboto"/>
                  </a:rPr>
                  <a:t>Data Preparation</a:t>
                </a:r>
                <a:endParaRPr b="1" sz="1200">
                  <a:solidFill>
                    <a:schemeClr val="dk1"/>
                  </a:solidFill>
                  <a:latin typeface="Roboto"/>
                  <a:ea typeface="Roboto"/>
                  <a:cs typeface="Roboto"/>
                  <a:sym typeface="Roboto"/>
                </a:endParaRPr>
              </a:p>
              <a:p>
                <a:pPr indent="0" lvl="0" marL="0" marR="0" rtl="0" algn="l">
                  <a:lnSpc>
                    <a:spcPct val="100000"/>
                  </a:lnSpc>
                  <a:spcBef>
                    <a:spcPts val="1600"/>
                  </a:spcBef>
                  <a:spcAft>
                    <a:spcPts val="1600"/>
                  </a:spcAft>
                  <a:buClr>
                    <a:srgbClr val="000000"/>
                  </a:buClr>
                  <a:buSzPts val="800"/>
                  <a:buFont typeface="Arial"/>
                  <a:buNone/>
                </a:pPr>
                <a:r>
                  <a:rPr lang="en" sz="1200">
                    <a:solidFill>
                      <a:schemeClr val="dk1"/>
                    </a:solidFill>
                    <a:latin typeface="Roboto"/>
                    <a:ea typeface="Roboto"/>
                    <a:cs typeface="Roboto"/>
                    <a:sym typeface="Roboto"/>
                  </a:rPr>
                  <a:t>Select the most relevant features, perform thorough data cleaning, and data manipulation.</a:t>
                </a:r>
                <a:endParaRPr sz="1200">
                  <a:solidFill>
                    <a:schemeClr val="dk1"/>
                  </a:solidFill>
                  <a:latin typeface="Roboto"/>
                  <a:ea typeface="Roboto"/>
                  <a:cs typeface="Roboto"/>
                  <a:sym typeface="Roboto"/>
                </a:endParaRPr>
              </a:p>
            </p:txBody>
          </p:sp>
        </p:grp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6" name="Shape 166"/>
        <p:cNvGrpSpPr/>
        <p:nvPr/>
      </p:nvGrpSpPr>
      <p:grpSpPr>
        <a:xfrm>
          <a:off x="0" y="0"/>
          <a:ext cx="0" cy="0"/>
          <a:chOff x="0" y="0"/>
          <a:chExt cx="0" cy="0"/>
        </a:xfrm>
      </p:grpSpPr>
      <p:sp>
        <p:nvSpPr>
          <p:cNvPr id="167" name="Google Shape;167;p16"/>
          <p:cNvSpPr txBox="1"/>
          <p:nvPr/>
        </p:nvSpPr>
        <p:spPr>
          <a:xfrm>
            <a:off x="311700" y="2028304"/>
            <a:ext cx="8520600" cy="10869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5000">
                <a:solidFill>
                  <a:schemeClr val="dk1"/>
                </a:solidFill>
                <a:latin typeface="Roboto"/>
                <a:ea typeface="Roboto"/>
                <a:cs typeface="Roboto"/>
                <a:sym typeface="Roboto"/>
              </a:rPr>
              <a:t>Data Understanding</a:t>
            </a:r>
            <a:endParaRPr b="1" sz="5000">
              <a:solidFill>
                <a:schemeClr val="dk1"/>
              </a:solidFill>
              <a:latin typeface="Roboto"/>
              <a:ea typeface="Roboto"/>
              <a:cs typeface="Roboto"/>
              <a:sym typeface="Robo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1" name="Shape 171"/>
        <p:cNvGrpSpPr/>
        <p:nvPr/>
      </p:nvGrpSpPr>
      <p:grpSpPr>
        <a:xfrm>
          <a:off x="0" y="0"/>
          <a:ext cx="0" cy="0"/>
          <a:chOff x="0" y="0"/>
          <a:chExt cx="0" cy="0"/>
        </a:xfrm>
      </p:grpSpPr>
      <p:sp>
        <p:nvSpPr>
          <p:cNvPr id="172" name="Google Shape;172;p17"/>
          <p:cNvSpPr txBox="1"/>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lang="en" sz="2800">
                <a:solidFill>
                  <a:schemeClr val="dk1"/>
                </a:solidFill>
                <a:latin typeface="Montserrat Medium"/>
                <a:ea typeface="Montserrat Medium"/>
                <a:cs typeface="Montserrat Medium"/>
                <a:sym typeface="Montserrat Medium"/>
              </a:rPr>
              <a:t>Data Overview</a:t>
            </a:r>
            <a:endParaRPr i="0" sz="2800" u="none" cap="none" strike="noStrike">
              <a:solidFill>
                <a:schemeClr val="dk1"/>
              </a:solidFill>
              <a:latin typeface="Montserrat Medium"/>
              <a:ea typeface="Montserrat Medium"/>
              <a:cs typeface="Montserrat Medium"/>
              <a:sym typeface="Montserrat Medium"/>
            </a:endParaRPr>
          </a:p>
          <a:p>
            <a:pPr indent="0" lvl="0" marL="0" marR="0" rtl="0" algn="l">
              <a:lnSpc>
                <a:spcPct val="100000"/>
              </a:lnSpc>
              <a:spcBef>
                <a:spcPts val="0"/>
              </a:spcBef>
              <a:spcAft>
                <a:spcPts val="0"/>
              </a:spcAft>
              <a:buClr>
                <a:srgbClr val="000000"/>
              </a:buClr>
              <a:buSzPts val="2800"/>
              <a:buFont typeface="Arial"/>
              <a:buNone/>
            </a:pPr>
            <a:r>
              <a:t/>
            </a:r>
            <a:endParaRPr b="0" i="0" sz="2800" u="none" cap="none" strike="noStrike">
              <a:solidFill>
                <a:schemeClr val="dk1"/>
              </a:solidFill>
              <a:latin typeface="Montserrat"/>
              <a:ea typeface="Montserrat"/>
              <a:cs typeface="Montserrat"/>
              <a:sym typeface="Montserrat"/>
            </a:endParaRPr>
          </a:p>
        </p:txBody>
      </p:sp>
      <p:sp>
        <p:nvSpPr>
          <p:cNvPr id="173" name="Google Shape;173;p17"/>
          <p:cNvSpPr txBox="1"/>
          <p:nvPr/>
        </p:nvSpPr>
        <p:spPr>
          <a:xfrm>
            <a:off x="311700" y="1104100"/>
            <a:ext cx="3726300" cy="39195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50000"/>
              </a:lnSpc>
              <a:spcBef>
                <a:spcPts val="0"/>
              </a:spcBef>
              <a:spcAft>
                <a:spcPts val="0"/>
              </a:spcAft>
              <a:buClr>
                <a:schemeClr val="dk1"/>
              </a:buClr>
              <a:buSzPts val="1800"/>
              <a:buFont typeface="Roboto Light"/>
              <a:buChar char="●"/>
            </a:pPr>
            <a:r>
              <a:rPr lang="en" sz="1800">
                <a:solidFill>
                  <a:schemeClr val="dk1"/>
                </a:solidFill>
                <a:latin typeface="Roboto Light"/>
                <a:ea typeface="Roboto Light"/>
                <a:cs typeface="Roboto Light"/>
                <a:sym typeface="Roboto Light"/>
              </a:rPr>
              <a:t>Anonymized District 18 data from 2023</a:t>
            </a:r>
            <a:endParaRPr sz="1800">
              <a:solidFill>
                <a:schemeClr val="dk1"/>
              </a:solidFill>
              <a:latin typeface="Roboto Light"/>
              <a:ea typeface="Roboto Light"/>
              <a:cs typeface="Roboto Light"/>
              <a:sym typeface="Roboto Light"/>
            </a:endParaRPr>
          </a:p>
          <a:p>
            <a:pPr indent="-330200" lvl="0" marL="914400" rtl="0" algn="l">
              <a:spcBef>
                <a:spcPts val="0"/>
              </a:spcBef>
              <a:spcAft>
                <a:spcPts val="0"/>
              </a:spcAft>
              <a:buClr>
                <a:schemeClr val="dk1"/>
              </a:buClr>
              <a:buSzPts val="1600"/>
              <a:buFont typeface="Roboto Light"/>
              <a:buAutoNum type="arabicPeriod"/>
            </a:pPr>
            <a:r>
              <a:rPr lang="en" sz="1600">
                <a:solidFill>
                  <a:schemeClr val="dk1"/>
                </a:solidFill>
                <a:latin typeface="Roboto Light"/>
                <a:ea typeface="Roboto Light"/>
                <a:cs typeface="Roboto Light"/>
                <a:sym typeface="Roboto Light"/>
              </a:rPr>
              <a:t>Student data</a:t>
            </a:r>
            <a:endParaRPr sz="1600">
              <a:solidFill>
                <a:schemeClr val="dk1"/>
              </a:solidFill>
              <a:latin typeface="Roboto Light"/>
              <a:ea typeface="Roboto Light"/>
              <a:cs typeface="Roboto Light"/>
              <a:sym typeface="Roboto Light"/>
            </a:endParaRPr>
          </a:p>
          <a:p>
            <a:pPr indent="-330200" lvl="1" marL="1371600" rtl="0" algn="l">
              <a:spcBef>
                <a:spcPts val="0"/>
              </a:spcBef>
              <a:spcAft>
                <a:spcPts val="0"/>
              </a:spcAft>
              <a:buClr>
                <a:schemeClr val="dk1"/>
              </a:buClr>
              <a:buSzPts val="1600"/>
              <a:buFont typeface="Roboto Light"/>
              <a:buAutoNum type="alphaLcPeriod"/>
            </a:pPr>
            <a:r>
              <a:rPr lang="en" sz="1600">
                <a:solidFill>
                  <a:schemeClr val="dk1"/>
                </a:solidFill>
                <a:latin typeface="Roboto Light"/>
                <a:ea typeface="Roboto Light"/>
                <a:cs typeface="Roboto Light"/>
                <a:sym typeface="Roboto Light"/>
              </a:rPr>
              <a:t>Test s</a:t>
            </a:r>
            <a:r>
              <a:rPr lang="en" sz="1600">
                <a:solidFill>
                  <a:schemeClr val="dk1"/>
                </a:solidFill>
                <a:latin typeface="Roboto Light"/>
                <a:ea typeface="Roboto Light"/>
                <a:cs typeface="Roboto Light"/>
                <a:sym typeface="Roboto Light"/>
              </a:rPr>
              <a:t>cores</a:t>
            </a:r>
            <a:endParaRPr sz="1600">
              <a:solidFill>
                <a:schemeClr val="dk1"/>
              </a:solidFill>
              <a:latin typeface="Roboto Light"/>
              <a:ea typeface="Roboto Light"/>
              <a:cs typeface="Roboto Light"/>
              <a:sym typeface="Roboto Light"/>
            </a:endParaRPr>
          </a:p>
          <a:p>
            <a:pPr indent="-330200" lvl="1" marL="1371600" rtl="0" algn="l">
              <a:spcBef>
                <a:spcPts val="0"/>
              </a:spcBef>
              <a:spcAft>
                <a:spcPts val="0"/>
              </a:spcAft>
              <a:buClr>
                <a:schemeClr val="dk1"/>
              </a:buClr>
              <a:buSzPts val="1600"/>
              <a:buFont typeface="Roboto Light"/>
              <a:buAutoNum type="alphaLcPeriod"/>
            </a:pPr>
            <a:r>
              <a:rPr lang="en" sz="1600">
                <a:solidFill>
                  <a:schemeClr val="dk1"/>
                </a:solidFill>
                <a:latin typeface="Roboto Light"/>
                <a:ea typeface="Roboto Light"/>
                <a:cs typeface="Roboto Light"/>
                <a:sym typeface="Roboto Light"/>
              </a:rPr>
              <a:t>Attributes</a:t>
            </a:r>
            <a:endParaRPr sz="1600">
              <a:solidFill>
                <a:schemeClr val="dk1"/>
              </a:solidFill>
              <a:latin typeface="Roboto Light"/>
              <a:ea typeface="Roboto Light"/>
              <a:cs typeface="Roboto Light"/>
              <a:sym typeface="Roboto Light"/>
            </a:endParaRPr>
          </a:p>
          <a:p>
            <a:pPr indent="-330200" lvl="1" marL="1371600" rtl="0" algn="l">
              <a:spcBef>
                <a:spcPts val="0"/>
              </a:spcBef>
              <a:spcAft>
                <a:spcPts val="0"/>
              </a:spcAft>
              <a:buClr>
                <a:schemeClr val="dk1"/>
              </a:buClr>
              <a:buSzPts val="1600"/>
              <a:buFont typeface="Roboto Light"/>
              <a:buAutoNum type="alphaLcPeriod"/>
            </a:pPr>
            <a:r>
              <a:rPr lang="en" sz="1600">
                <a:solidFill>
                  <a:schemeClr val="dk1"/>
                </a:solidFill>
                <a:latin typeface="Roboto Light"/>
                <a:ea typeface="Roboto Light"/>
                <a:cs typeface="Roboto Light"/>
                <a:sym typeface="Roboto Light"/>
              </a:rPr>
              <a:t>Vendor usage data</a:t>
            </a:r>
            <a:endParaRPr sz="1600">
              <a:solidFill>
                <a:schemeClr val="dk1"/>
              </a:solidFill>
              <a:latin typeface="Roboto Light"/>
              <a:ea typeface="Roboto Light"/>
              <a:cs typeface="Roboto Light"/>
              <a:sym typeface="Roboto Light"/>
            </a:endParaRPr>
          </a:p>
          <a:p>
            <a:pPr indent="-330200" lvl="0" marL="914400" rtl="0" algn="l">
              <a:spcBef>
                <a:spcPts val="0"/>
              </a:spcBef>
              <a:spcAft>
                <a:spcPts val="0"/>
              </a:spcAft>
              <a:buClr>
                <a:schemeClr val="dk1"/>
              </a:buClr>
              <a:buSzPts val="1600"/>
              <a:buFont typeface="Roboto Light"/>
              <a:buAutoNum type="arabicPeriod"/>
            </a:pPr>
            <a:r>
              <a:rPr lang="en" sz="1600">
                <a:solidFill>
                  <a:schemeClr val="dk1"/>
                </a:solidFill>
                <a:latin typeface="Roboto Light"/>
                <a:ea typeface="Roboto Light"/>
                <a:cs typeface="Roboto Light"/>
                <a:sym typeface="Roboto Light"/>
              </a:rPr>
              <a:t>District benchmarks</a:t>
            </a:r>
            <a:endParaRPr sz="1600">
              <a:solidFill>
                <a:schemeClr val="dk1"/>
              </a:solidFill>
              <a:latin typeface="Roboto Light"/>
              <a:ea typeface="Roboto Light"/>
              <a:cs typeface="Roboto Light"/>
              <a:sym typeface="Roboto Light"/>
            </a:endParaRPr>
          </a:p>
          <a:p>
            <a:pPr indent="0" lvl="0" marL="0" rtl="0" algn="l">
              <a:spcBef>
                <a:spcPts val="0"/>
              </a:spcBef>
              <a:spcAft>
                <a:spcPts val="0"/>
              </a:spcAft>
              <a:buNone/>
            </a:pPr>
            <a:r>
              <a:t/>
            </a:r>
            <a:endParaRPr>
              <a:solidFill>
                <a:schemeClr val="dk1"/>
              </a:solidFill>
              <a:latin typeface="Roboto Light"/>
              <a:ea typeface="Roboto Light"/>
              <a:cs typeface="Roboto Light"/>
              <a:sym typeface="Roboto Light"/>
            </a:endParaRPr>
          </a:p>
          <a:p>
            <a:pPr indent="-342900" lvl="0" marL="457200" marR="0" rtl="0" algn="l">
              <a:lnSpc>
                <a:spcPct val="150000"/>
              </a:lnSpc>
              <a:spcBef>
                <a:spcPts val="0"/>
              </a:spcBef>
              <a:spcAft>
                <a:spcPts val="0"/>
              </a:spcAft>
              <a:buClr>
                <a:schemeClr val="dk1"/>
              </a:buClr>
              <a:buSzPts val="1800"/>
              <a:buFont typeface="Roboto Light"/>
              <a:buChar char="●"/>
            </a:pPr>
            <a:r>
              <a:rPr lang="en" sz="1800">
                <a:solidFill>
                  <a:schemeClr val="dk1"/>
                </a:solidFill>
                <a:latin typeface="Roboto Light"/>
                <a:ea typeface="Roboto Light"/>
                <a:cs typeface="Roboto Light"/>
                <a:sym typeface="Roboto Light"/>
              </a:rPr>
              <a:t>11,633 total students</a:t>
            </a:r>
            <a:endParaRPr sz="1800">
              <a:solidFill>
                <a:schemeClr val="dk1"/>
              </a:solidFill>
              <a:latin typeface="Roboto Light"/>
              <a:ea typeface="Roboto Light"/>
              <a:cs typeface="Roboto Light"/>
              <a:sym typeface="Roboto Light"/>
            </a:endParaRPr>
          </a:p>
        </p:txBody>
      </p:sp>
      <p:pic>
        <p:nvPicPr>
          <p:cNvPr descr="Royalty-Free photo: Yellow pencil on answer sheet | PickPik" id="174" name="Google Shape;174;p17"/>
          <p:cNvPicPr preferRelativeResize="0"/>
          <p:nvPr/>
        </p:nvPicPr>
        <p:blipFill>
          <a:blip r:embed="rId4">
            <a:alphaModFix/>
          </a:blip>
          <a:stretch>
            <a:fillRect/>
          </a:stretch>
        </p:blipFill>
        <p:spPr>
          <a:xfrm>
            <a:off x="4439550" y="1104100"/>
            <a:ext cx="4511425" cy="338357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8" name="Shape 178"/>
        <p:cNvGrpSpPr/>
        <p:nvPr/>
      </p:nvGrpSpPr>
      <p:grpSpPr>
        <a:xfrm>
          <a:off x="0" y="0"/>
          <a:ext cx="0" cy="0"/>
          <a:chOff x="0" y="0"/>
          <a:chExt cx="0" cy="0"/>
        </a:xfrm>
      </p:grpSpPr>
      <p:sp>
        <p:nvSpPr>
          <p:cNvPr id="179" name="Google Shape;179;g31125f7a500_0_26"/>
          <p:cNvSpPr txBox="1"/>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2800"/>
              <a:buFont typeface="Arial"/>
              <a:buNone/>
            </a:pPr>
            <a:r>
              <a:rPr lang="en" sz="2800">
                <a:solidFill>
                  <a:schemeClr val="dk1"/>
                </a:solidFill>
                <a:latin typeface="Montserrat Medium"/>
                <a:ea typeface="Montserrat Medium"/>
                <a:cs typeface="Montserrat Medium"/>
                <a:sym typeface="Montserrat Medium"/>
              </a:rPr>
              <a:t>Visualization of Vendor Data</a:t>
            </a:r>
            <a:endParaRPr i="0" sz="2800" u="none" cap="none" strike="noStrike">
              <a:solidFill>
                <a:schemeClr val="dk1"/>
              </a:solidFill>
              <a:latin typeface="Montserrat Medium"/>
              <a:ea typeface="Montserrat Medium"/>
              <a:cs typeface="Montserrat Medium"/>
              <a:sym typeface="Montserrat Medium"/>
            </a:endParaRPr>
          </a:p>
        </p:txBody>
      </p:sp>
      <p:sp>
        <p:nvSpPr>
          <p:cNvPr id="180" name="Google Shape;180;g31125f7a500_0_26"/>
          <p:cNvSpPr txBox="1"/>
          <p:nvPr/>
        </p:nvSpPr>
        <p:spPr>
          <a:xfrm>
            <a:off x="172000" y="1247150"/>
            <a:ext cx="4260300" cy="3514500"/>
          </a:xfrm>
          <a:prstGeom prst="rect">
            <a:avLst/>
          </a:prstGeom>
          <a:noFill/>
          <a:ln>
            <a:noFill/>
          </a:ln>
        </p:spPr>
        <p:txBody>
          <a:bodyPr anchorCtr="0" anchor="t" bIns="91425" lIns="91425" spcFirstLastPara="1" rIns="91425" wrap="square" tIns="91425">
            <a:noAutofit/>
          </a:bodyPr>
          <a:lstStyle/>
          <a:p>
            <a:pPr indent="-330200" lvl="0" marL="457200" marR="0" rtl="0" algn="l">
              <a:lnSpc>
                <a:spcPct val="115000"/>
              </a:lnSpc>
              <a:spcBef>
                <a:spcPts val="0"/>
              </a:spcBef>
              <a:spcAft>
                <a:spcPts val="0"/>
              </a:spcAft>
              <a:buClr>
                <a:schemeClr val="dk1"/>
              </a:buClr>
              <a:buSzPts val="1600"/>
              <a:buFont typeface="Roboto Light"/>
              <a:buChar char="●"/>
            </a:pPr>
            <a:r>
              <a:rPr lang="en" sz="1600">
                <a:solidFill>
                  <a:schemeClr val="dk1"/>
                </a:solidFill>
                <a:latin typeface="Roboto Light"/>
                <a:ea typeface="Roboto Light"/>
                <a:cs typeface="Roboto Light"/>
                <a:sym typeface="Roboto Light"/>
              </a:rPr>
              <a:t>Breakdown of which vendors students use the most</a:t>
            </a:r>
            <a:endParaRPr sz="1600">
              <a:solidFill>
                <a:schemeClr val="dk1"/>
              </a:solidFill>
              <a:latin typeface="Roboto Light"/>
              <a:ea typeface="Roboto Light"/>
              <a:cs typeface="Roboto Light"/>
              <a:sym typeface="Roboto Light"/>
            </a:endParaRPr>
          </a:p>
          <a:p>
            <a:pPr indent="-330200" lvl="0" marL="457200" marR="0" rtl="0" algn="l">
              <a:lnSpc>
                <a:spcPct val="115000"/>
              </a:lnSpc>
              <a:spcBef>
                <a:spcPts val="0"/>
              </a:spcBef>
              <a:spcAft>
                <a:spcPts val="0"/>
              </a:spcAft>
              <a:buClr>
                <a:schemeClr val="dk1"/>
              </a:buClr>
              <a:buSzPts val="1600"/>
              <a:buFont typeface="Open Sans Light"/>
              <a:buChar char="●"/>
            </a:pPr>
            <a:r>
              <a:rPr lang="en" sz="1600">
                <a:solidFill>
                  <a:schemeClr val="dk1"/>
                </a:solidFill>
                <a:latin typeface="Roboto Light"/>
                <a:ea typeface="Roboto Light"/>
                <a:cs typeface="Roboto Light"/>
                <a:sym typeface="Roboto Light"/>
              </a:rPr>
              <a:t>The vendors most commonly used by students are for </a:t>
            </a:r>
            <a:r>
              <a:rPr b="1" lang="en" sz="1600">
                <a:solidFill>
                  <a:schemeClr val="dk1"/>
                </a:solidFill>
                <a:latin typeface="Roboto"/>
                <a:ea typeface="Roboto"/>
                <a:cs typeface="Roboto"/>
                <a:sym typeface="Roboto"/>
              </a:rPr>
              <a:t>Math and English</a:t>
            </a:r>
            <a:endParaRPr sz="1600">
              <a:solidFill>
                <a:schemeClr val="dk1"/>
              </a:solidFill>
              <a:latin typeface="Roboto Light"/>
              <a:ea typeface="Roboto Light"/>
              <a:cs typeface="Roboto Light"/>
              <a:sym typeface="Roboto Light"/>
            </a:endParaRPr>
          </a:p>
          <a:p>
            <a:pPr indent="-330200" lvl="0" marL="457200" marR="0" rtl="0" algn="l">
              <a:lnSpc>
                <a:spcPct val="115000"/>
              </a:lnSpc>
              <a:spcBef>
                <a:spcPts val="0"/>
              </a:spcBef>
              <a:spcAft>
                <a:spcPts val="0"/>
              </a:spcAft>
              <a:buClr>
                <a:schemeClr val="dk1"/>
              </a:buClr>
              <a:buSzPts val="1600"/>
              <a:buFont typeface="Roboto Light"/>
              <a:buChar char="●"/>
            </a:pPr>
            <a:r>
              <a:rPr lang="en" sz="1600">
                <a:solidFill>
                  <a:schemeClr val="dk1"/>
                </a:solidFill>
                <a:latin typeface="Roboto Light"/>
                <a:ea typeface="Roboto Light"/>
                <a:cs typeface="Roboto Light"/>
                <a:sym typeface="Roboto Light"/>
              </a:rPr>
              <a:t>Gives us an understanding of the subject categories</a:t>
            </a:r>
            <a:endParaRPr sz="1600">
              <a:solidFill>
                <a:schemeClr val="dk1"/>
              </a:solidFill>
              <a:latin typeface="Roboto Light"/>
              <a:ea typeface="Roboto Light"/>
              <a:cs typeface="Roboto Light"/>
              <a:sym typeface="Roboto Light"/>
            </a:endParaRPr>
          </a:p>
          <a:p>
            <a:pPr indent="0" lvl="0" marL="0" marR="0" rtl="0" algn="l">
              <a:lnSpc>
                <a:spcPct val="115000"/>
              </a:lnSpc>
              <a:spcBef>
                <a:spcPts val="0"/>
              </a:spcBef>
              <a:spcAft>
                <a:spcPts val="0"/>
              </a:spcAft>
              <a:buNone/>
            </a:pPr>
            <a:r>
              <a:t/>
            </a:r>
            <a:endParaRPr sz="1600">
              <a:solidFill>
                <a:schemeClr val="dk1"/>
              </a:solidFill>
              <a:latin typeface="Roboto Light"/>
              <a:ea typeface="Roboto Light"/>
              <a:cs typeface="Roboto Light"/>
              <a:sym typeface="Roboto Light"/>
            </a:endParaRPr>
          </a:p>
          <a:p>
            <a:pPr indent="-330200" lvl="0" marL="457200" marR="0" rtl="0" algn="l">
              <a:lnSpc>
                <a:spcPct val="115000"/>
              </a:lnSpc>
              <a:spcBef>
                <a:spcPts val="0"/>
              </a:spcBef>
              <a:spcAft>
                <a:spcPts val="0"/>
              </a:spcAft>
              <a:buClr>
                <a:schemeClr val="dk1"/>
              </a:buClr>
              <a:buSzPts val="1600"/>
              <a:buFont typeface="Roboto Light"/>
              <a:buChar char="●"/>
            </a:pPr>
            <a:r>
              <a:rPr lang="en" sz="1600">
                <a:solidFill>
                  <a:schemeClr val="dk1"/>
                </a:solidFill>
                <a:latin typeface="Roboto Light"/>
                <a:ea typeface="Roboto Light"/>
                <a:cs typeface="Roboto Light"/>
                <a:sym typeface="Roboto Light"/>
              </a:rPr>
              <a:t>Each student is related to these products as a</a:t>
            </a:r>
            <a:endParaRPr sz="1600">
              <a:solidFill>
                <a:schemeClr val="dk1"/>
              </a:solidFill>
              <a:latin typeface="Roboto Light"/>
              <a:ea typeface="Roboto Light"/>
              <a:cs typeface="Roboto Light"/>
              <a:sym typeface="Roboto Light"/>
            </a:endParaRPr>
          </a:p>
          <a:p>
            <a:pPr indent="-330200" lvl="1" marL="914400" marR="0" rtl="0" algn="l">
              <a:lnSpc>
                <a:spcPct val="115000"/>
              </a:lnSpc>
              <a:spcBef>
                <a:spcPts val="0"/>
              </a:spcBef>
              <a:spcAft>
                <a:spcPts val="0"/>
              </a:spcAft>
              <a:buClr>
                <a:schemeClr val="dk1"/>
              </a:buClr>
              <a:buSzPts val="1600"/>
              <a:buFont typeface="Roboto Light"/>
              <a:buChar char="○"/>
            </a:pPr>
            <a:r>
              <a:rPr lang="en" sz="1600">
                <a:solidFill>
                  <a:schemeClr val="dk1"/>
                </a:solidFill>
                <a:latin typeface="Roboto Light"/>
                <a:ea typeface="Roboto Light"/>
                <a:cs typeface="Roboto Light"/>
                <a:sym typeface="Roboto Light"/>
              </a:rPr>
              <a:t>Non-user</a:t>
            </a:r>
            <a:endParaRPr sz="1600">
              <a:solidFill>
                <a:schemeClr val="dk1"/>
              </a:solidFill>
              <a:latin typeface="Roboto Light"/>
              <a:ea typeface="Roboto Light"/>
              <a:cs typeface="Roboto Light"/>
              <a:sym typeface="Roboto Light"/>
            </a:endParaRPr>
          </a:p>
          <a:p>
            <a:pPr indent="-330200" lvl="1" marL="914400" marR="0" rtl="0" algn="l">
              <a:lnSpc>
                <a:spcPct val="115000"/>
              </a:lnSpc>
              <a:spcBef>
                <a:spcPts val="0"/>
              </a:spcBef>
              <a:spcAft>
                <a:spcPts val="0"/>
              </a:spcAft>
              <a:buClr>
                <a:schemeClr val="dk1"/>
              </a:buClr>
              <a:buSzPts val="1600"/>
              <a:buFont typeface="Roboto Light"/>
              <a:buChar char="○"/>
            </a:pPr>
            <a:r>
              <a:rPr lang="en" sz="1600">
                <a:solidFill>
                  <a:schemeClr val="dk1"/>
                </a:solidFill>
                <a:latin typeface="Roboto Light"/>
                <a:ea typeface="Roboto Light"/>
                <a:cs typeface="Roboto Light"/>
                <a:sym typeface="Roboto Light"/>
              </a:rPr>
              <a:t>Partial-user</a:t>
            </a:r>
            <a:endParaRPr sz="1600">
              <a:solidFill>
                <a:schemeClr val="dk1"/>
              </a:solidFill>
              <a:latin typeface="Roboto Light"/>
              <a:ea typeface="Roboto Light"/>
              <a:cs typeface="Roboto Light"/>
              <a:sym typeface="Roboto Light"/>
            </a:endParaRPr>
          </a:p>
          <a:p>
            <a:pPr indent="-330200" lvl="1" marL="914400" marR="0" rtl="0" algn="l">
              <a:lnSpc>
                <a:spcPct val="115000"/>
              </a:lnSpc>
              <a:spcBef>
                <a:spcPts val="0"/>
              </a:spcBef>
              <a:spcAft>
                <a:spcPts val="0"/>
              </a:spcAft>
              <a:buClr>
                <a:schemeClr val="dk1"/>
              </a:buClr>
              <a:buSzPts val="1600"/>
              <a:buFont typeface="Roboto Light"/>
              <a:buChar char="○"/>
            </a:pPr>
            <a:r>
              <a:rPr lang="en" sz="1600">
                <a:solidFill>
                  <a:schemeClr val="dk1"/>
                </a:solidFill>
                <a:latin typeface="Roboto Light"/>
                <a:ea typeface="Roboto Light"/>
                <a:cs typeface="Roboto Light"/>
                <a:sym typeface="Roboto Light"/>
              </a:rPr>
              <a:t>Full user</a:t>
            </a:r>
            <a:endParaRPr sz="1600">
              <a:solidFill>
                <a:schemeClr val="dk1"/>
              </a:solidFill>
              <a:latin typeface="Roboto Light"/>
              <a:ea typeface="Roboto Light"/>
              <a:cs typeface="Roboto Light"/>
              <a:sym typeface="Roboto Light"/>
            </a:endParaRPr>
          </a:p>
          <a:p>
            <a:pPr indent="0" lvl="0" marL="0" marR="0" rtl="0" algn="l">
              <a:lnSpc>
                <a:spcPct val="115000"/>
              </a:lnSpc>
              <a:spcBef>
                <a:spcPts val="0"/>
              </a:spcBef>
              <a:spcAft>
                <a:spcPts val="0"/>
              </a:spcAft>
              <a:buNone/>
            </a:pPr>
            <a:r>
              <a:t/>
            </a:r>
            <a:endParaRPr sz="1600">
              <a:solidFill>
                <a:schemeClr val="dk1"/>
              </a:solidFill>
              <a:latin typeface="Open Sans Light"/>
              <a:ea typeface="Open Sans Light"/>
              <a:cs typeface="Open Sans Light"/>
              <a:sym typeface="Open Sans Light"/>
            </a:endParaRPr>
          </a:p>
          <a:p>
            <a:pPr indent="0" lvl="0" marL="0" marR="0" rtl="0" algn="l">
              <a:lnSpc>
                <a:spcPct val="115000"/>
              </a:lnSpc>
              <a:spcBef>
                <a:spcPts val="0"/>
              </a:spcBef>
              <a:spcAft>
                <a:spcPts val="0"/>
              </a:spcAft>
              <a:buNone/>
            </a:pPr>
            <a:r>
              <a:t/>
            </a:r>
            <a:endParaRPr sz="1600">
              <a:solidFill>
                <a:schemeClr val="dk1"/>
              </a:solidFill>
              <a:latin typeface="Open Sans Light"/>
              <a:ea typeface="Open Sans Light"/>
              <a:cs typeface="Open Sans Light"/>
              <a:sym typeface="Open Sans Light"/>
            </a:endParaRPr>
          </a:p>
          <a:p>
            <a:pPr indent="0" lvl="0" marL="0" marR="0" rtl="0" algn="l">
              <a:lnSpc>
                <a:spcPct val="115000"/>
              </a:lnSpc>
              <a:spcBef>
                <a:spcPts val="0"/>
              </a:spcBef>
              <a:spcAft>
                <a:spcPts val="0"/>
              </a:spcAft>
              <a:buNone/>
            </a:pPr>
            <a:r>
              <a:t/>
            </a:r>
            <a:endParaRPr sz="1600">
              <a:solidFill>
                <a:schemeClr val="dk1"/>
              </a:solidFill>
              <a:latin typeface="Open Sans Light"/>
              <a:ea typeface="Open Sans Light"/>
              <a:cs typeface="Open Sans Light"/>
              <a:sym typeface="Open Sans Light"/>
            </a:endParaRPr>
          </a:p>
          <a:p>
            <a:pPr indent="0" lvl="0" marL="0" marR="0" rtl="0" algn="l">
              <a:lnSpc>
                <a:spcPct val="115000"/>
              </a:lnSpc>
              <a:spcBef>
                <a:spcPts val="0"/>
              </a:spcBef>
              <a:spcAft>
                <a:spcPts val="0"/>
              </a:spcAft>
              <a:buNone/>
            </a:pPr>
            <a:r>
              <a:t/>
            </a:r>
            <a:endParaRPr sz="1600">
              <a:solidFill>
                <a:schemeClr val="dk1"/>
              </a:solidFill>
              <a:latin typeface="Open Sans Light"/>
              <a:ea typeface="Open Sans Light"/>
              <a:cs typeface="Open Sans Light"/>
              <a:sym typeface="Open Sans Light"/>
            </a:endParaRPr>
          </a:p>
          <a:p>
            <a:pPr indent="0" lvl="0" marL="0" marR="0" rtl="0" algn="l">
              <a:lnSpc>
                <a:spcPct val="115000"/>
              </a:lnSpc>
              <a:spcBef>
                <a:spcPts val="0"/>
              </a:spcBef>
              <a:spcAft>
                <a:spcPts val="0"/>
              </a:spcAft>
              <a:buNone/>
            </a:pPr>
            <a:r>
              <a:t/>
            </a:r>
            <a:endParaRPr sz="1600">
              <a:solidFill>
                <a:schemeClr val="dk1"/>
              </a:solidFill>
              <a:latin typeface="Open Sans Light"/>
              <a:ea typeface="Open Sans Light"/>
              <a:cs typeface="Open Sans Light"/>
              <a:sym typeface="Open Sans Light"/>
            </a:endParaRPr>
          </a:p>
          <a:p>
            <a:pPr indent="0" lvl="0" marL="0" marR="0" rtl="0" algn="l">
              <a:lnSpc>
                <a:spcPct val="115000"/>
              </a:lnSpc>
              <a:spcBef>
                <a:spcPts val="0"/>
              </a:spcBef>
              <a:spcAft>
                <a:spcPts val="0"/>
              </a:spcAft>
              <a:buNone/>
            </a:pPr>
            <a:r>
              <a:t/>
            </a:r>
            <a:endParaRPr sz="1600">
              <a:solidFill>
                <a:schemeClr val="dk1"/>
              </a:solidFill>
              <a:latin typeface="Open Sans Light"/>
              <a:ea typeface="Open Sans Light"/>
              <a:cs typeface="Open Sans Light"/>
              <a:sym typeface="Open Sans Light"/>
            </a:endParaRPr>
          </a:p>
        </p:txBody>
      </p:sp>
      <p:pic>
        <p:nvPicPr>
          <p:cNvPr id="181" name="Google Shape;181;g31125f7a500_0_26"/>
          <p:cNvPicPr preferRelativeResize="0"/>
          <p:nvPr/>
        </p:nvPicPr>
        <p:blipFill>
          <a:blip r:embed="rId4">
            <a:alphaModFix/>
          </a:blip>
          <a:stretch>
            <a:fillRect/>
          </a:stretch>
        </p:blipFill>
        <p:spPr>
          <a:xfrm>
            <a:off x="4432300" y="1017725"/>
            <a:ext cx="4338951" cy="355882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5" name="Shape 185"/>
        <p:cNvGrpSpPr/>
        <p:nvPr/>
      </p:nvGrpSpPr>
      <p:grpSpPr>
        <a:xfrm>
          <a:off x="0" y="0"/>
          <a:ext cx="0" cy="0"/>
          <a:chOff x="0" y="0"/>
          <a:chExt cx="0" cy="0"/>
        </a:xfrm>
      </p:grpSpPr>
      <p:sp>
        <p:nvSpPr>
          <p:cNvPr id="186" name="Google Shape;186;g31a7c22a848_0_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Montserrat Medium"/>
                <a:ea typeface="Montserrat Medium"/>
                <a:cs typeface="Montserrat Medium"/>
                <a:sym typeface="Montserrat Medium"/>
              </a:rPr>
              <a:t>Which</a:t>
            </a:r>
            <a:r>
              <a:rPr lang="en">
                <a:latin typeface="Montserrat Medium"/>
                <a:ea typeface="Montserrat Medium"/>
                <a:cs typeface="Montserrat Medium"/>
                <a:sym typeface="Montserrat Medium"/>
              </a:rPr>
              <a:t> vendors can we analyze?</a:t>
            </a:r>
            <a:endParaRPr>
              <a:latin typeface="Montserrat Medium"/>
              <a:ea typeface="Montserrat Medium"/>
              <a:cs typeface="Montserrat Medium"/>
              <a:sym typeface="Montserrat Medium"/>
            </a:endParaRPr>
          </a:p>
        </p:txBody>
      </p:sp>
      <p:sp>
        <p:nvSpPr>
          <p:cNvPr id="187" name="Google Shape;187;g31a7c22a848_0_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55600" lvl="0" marL="457200" rtl="0" algn="l">
              <a:spcBef>
                <a:spcPts val="0"/>
              </a:spcBef>
              <a:spcAft>
                <a:spcPts val="0"/>
              </a:spcAft>
              <a:buClr>
                <a:schemeClr val="dk1"/>
              </a:buClr>
              <a:buSzPts val="2000"/>
              <a:buFont typeface="Roboto Light"/>
              <a:buChar char="●"/>
            </a:pPr>
            <a:r>
              <a:rPr lang="en" sz="2000">
                <a:solidFill>
                  <a:schemeClr val="dk1"/>
                </a:solidFill>
                <a:latin typeface="Roboto Light"/>
                <a:ea typeface="Roboto Light"/>
                <a:cs typeface="Roboto Light"/>
                <a:sym typeface="Roboto Light"/>
              </a:rPr>
              <a:t>Vendors products with significant data:</a:t>
            </a:r>
            <a:endParaRPr sz="2000">
              <a:solidFill>
                <a:schemeClr val="dk1"/>
              </a:solidFill>
              <a:latin typeface="Roboto Light"/>
              <a:ea typeface="Roboto Light"/>
              <a:cs typeface="Roboto Light"/>
              <a:sym typeface="Roboto Light"/>
            </a:endParaRPr>
          </a:p>
          <a:p>
            <a:pPr indent="-355600" lvl="1" marL="914400" rtl="0" algn="l">
              <a:spcBef>
                <a:spcPts val="0"/>
              </a:spcBef>
              <a:spcAft>
                <a:spcPts val="0"/>
              </a:spcAft>
              <a:buClr>
                <a:schemeClr val="dk1"/>
              </a:buClr>
              <a:buSzPts val="2000"/>
              <a:buFont typeface="Roboto Light"/>
              <a:buChar char="○"/>
            </a:pPr>
            <a:r>
              <a:rPr lang="en" sz="2000">
                <a:solidFill>
                  <a:schemeClr val="dk1"/>
                </a:solidFill>
                <a:latin typeface="Roboto Light"/>
                <a:ea typeface="Roboto Light"/>
                <a:cs typeface="Roboto Light"/>
                <a:sym typeface="Roboto Light"/>
              </a:rPr>
              <a:t>IXL Math</a:t>
            </a:r>
            <a:endParaRPr sz="2000">
              <a:solidFill>
                <a:schemeClr val="dk1"/>
              </a:solidFill>
              <a:latin typeface="Roboto Light"/>
              <a:ea typeface="Roboto Light"/>
              <a:cs typeface="Roboto Light"/>
              <a:sym typeface="Roboto Light"/>
            </a:endParaRPr>
          </a:p>
          <a:p>
            <a:pPr indent="-355600" lvl="1" marL="914400" rtl="0" algn="l">
              <a:spcBef>
                <a:spcPts val="0"/>
              </a:spcBef>
              <a:spcAft>
                <a:spcPts val="0"/>
              </a:spcAft>
              <a:buClr>
                <a:schemeClr val="dk1"/>
              </a:buClr>
              <a:buSzPts val="2000"/>
              <a:buFont typeface="Roboto Light"/>
              <a:buChar char="○"/>
            </a:pPr>
            <a:r>
              <a:rPr lang="en" sz="2000">
                <a:solidFill>
                  <a:schemeClr val="dk1"/>
                </a:solidFill>
                <a:latin typeface="Roboto Light"/>
                <a:ea typeface="Roboto Light"/>
                <a:cs typeface="Roboto Light"/>
                <a:sym typeface="Roboto Light"/>
              </a:rPr>
              <a:t>IXL Science</a:t>
            </a:r>
            <a:endParaRPr sz="2000">
              <a:solidFill>
                <a:schemeClr val="dk1"/>
              </a:solidFill>
              <a:latin typeface="Roboto Light"/>
              <a:ea typeface="Roboto Light"/>
              <a:cs typeface="Roboto Light"/>
              <a:sym typeface="Roboto Light"/>
            </a:endParaRPr>
          </a:p>
          <a:p>
            <a:pPr indent="-355600" lvl="1" marL="914400" rtl="0" algn="l">
              <a:spcBef>
                <a:spcPts val="0"/>
              </a:spcBef>
              <a:spcAft>
                <a:spcPts val="0"/>
              </a:spcAft>
              <a:buClr>
                <a:schemeClr val="dk1"/>
              </a:buClr>
              <a:buSzPts val="2000"/>
              <a:buFont typeface="Roboto Light"/>
              <a:buChar char="○"/>
            </a:pPr>
            <a:r>
              <a:rPr lang="en" sz="2000">
                <a:solidFill>
                  <a:schemeClr val="dk1"/>
                </a:solidFill>
                <a:latin typeface="Roboto Light"/>
                <a:ea typeface="Roboto Light"/>
                <a:cs typeface="Roboto Light"/>
                <a:sym typeface="Roboto Light"/>
              </a:rPr>
              <a:t>IXL Social Science (IXL SS)</a:t>
            </a:r>
            <a:endParaRPr sz="2000">
              <a:solidFill>
                <a:schemeClr val="dk1"/>
              </a:solidFill>
              <a:latin typeface="Roboto Light"/>
              <a:ea typeface="Roboto Light"/>
              <a:cs typeface="Roboto Light"/>
              <a:sym typeface="Roboto Light"/>
            </a:endParaRPr>
          </a:p>
          <a:p>
            <a:pPr indent="-355600" lvl="1" marL="914400" rtl="0" algn="l">
              <a:spcBef>
                <a:spcPts val="0"/>
              </a:spcBef>
              <a:spcAft>
                <a:spcPts val="0"/>
              </a:spcAft>
              <a:buClr>
                <a:schemeClr val="dk1"/>
              </a:buClr>
              <a:buSzPts val="2000"/>
              <a:buFont typeface="Roboto Light"/>
              <a:buChar char="○"/>
            </a:pPr>
            <a:r>
              <a:rPr lang="en" sz="2000">
                <a:solidFill>
                  <a:schemeClr val="dk1"/>
                </a:solidFill>
                <a:latin typeface="Roboto Light"/>
                <a:ea typeface="Roboto Light"/>
                <a:cs typeface="Roboto Light"/>
                <a:sym typeface="Roboto Light"/>
              </a:rPr>
              <a:t>IXL Reading</a:t>
            </a:r>
            <a:endParaRPr sz="2000">
              <a:solidFill>
                <a:schemeClr val="dk1"/>
              </a:solidFill>
              <a:latin typeface="Roboto Light"/>
              <a:ea typeface="Roboto Light"/>
              <a:cs typeface="Roboto Light"/>
              <a:sym typeface="Roboto Light"/>
            </a:endParaRPr>
          </a:p>
          <a:p>
            <a:pPr indent="-355600" lvl="1" marL="914400" rtl="0" algn="l">
              <a:spcBef>
                <a:spcPts val="0"/>
              </a:spcBef>
              <a:spcAft>
                <a:spcPts val="0"/>
              </a:spcAft>
              <a:buClr>
                <a:schemeClr val="dk1"/>
              </a:buClr>
              <a:buSzPts val="2000"/>
              <a:buFont typeface="Roboto Light"/>
              <a:buChar char="○"/>
            </a:pPr>
            <a:r>
              <a:rPr lang="en" sz="2000">
                <a:solidFill>
                  <a:schemeClr val="dk1"/>
                </a:solidFill>
                <a:latin typeface="Roboto Light"/>
                <a:ea typeface="Roboto Light"/>
                <a:cs typeface="Roboto Light"/>
                <a:sym typeface="Roboto Light"/>
              </a:rPr>
              <a:t>Accelerated Readers (AR)</a:t>
            </a:r>
            <a:endParaRPr sz="2000">
              <a:solidFill>
                <a:schemeClr val="dk1"/>
              </a:solidFill>
              <a:latin typeface="Roboto Light"/>
              <a:ea typeface="Roboto Light"/>
              <a:cs typeface="Roboto Light"/>
              <a:sym typeface="Roboto Light"/>
            </a:endParaRPr>
          </a:p>
          <a:p>
            <a:pPr indent="-355600" lvl="1" marL="914400" rtl="0" algn="l">
              <a:spcBef>
                <a:spcPts val="0"/>
              </a:spcBef>
              <a:spcAft>
                <a:spcPts val="0"/>
              </a:spcAft>
              <a:buClr>
                <a:schemeClr val="dk1"/>
              </a:buClr>
              <a:buSzPts val="2000"/>
              <a:buFont typeface="Roboto Light"/>
              <a:buChar char="○"/>
            </a:pPr>
            <a:r>
              <a:rPr lang="en" sz="2000">
                <a:solidFill>
                  <a:schemeClr val="dk1"/>
                </a:solidFill>
                <a:latin typeface="Roboto Light"/>
                <a:ea typeface="Roboto Light"/>
                <a:cs typeface="Roboto Light"/>
                <a:sym typeface="Roboto Light"/>
              </a:rPr>
              <a:t>Reflex Math</a:t>
            </a:r>
            <a:endParaRPr sz="2000">
              <a:solidFill>
                <a:schemeClr val="dk1"/>
              </a:solidFill>
              <a:latin typeface="Roboto Light"/>
              <a:ea typeface="Roboto Light"/>
              <a:cs typeface="Roboto Light"/>
              <a:sym typeface="Roboto Light"/>
            </a:endParaRPr>
          </a:p>
        </p:txBody>
      </p:sp>
      <p:pic>
        <p:nvPicPr>
          <p:cNvPr descr="IMG_8601 | Richmond Public Schools: At Chimborazo Elementary… | Flickr" id="188" name="Google Shape;188;g31a7c22a848_0_0"/>
          <p:cNvPicPr preferRelativeResize="0"/>
          <p:nvPr/>
        </p:nvPicPr>
        <p:blipFill>
          <a:blip r:embed="rId4">
            <a:alphaModFix/>
          </a:blip>
          <a:stretch>
            <a:fillRect/>
          </a:stretch>
        </p:blipFill>
        <p:spPr>
          <a:xfrm>
            <a:off x="4735875" y="1849625"/>
            <a:ext cx="3931725" cy="2622425"/>
          </a:xfrm>
          <a:prstGeom prst="rect">
            <a:avLst/>
          </a:prstGeom>
          <a:noFill/>
          <a:ln>
            <a:noFill/>
          </a:ln>
        </p:spPr>
      </p:pic>
      <p:grpSp>
        <p:nvGrpSpPr>
          <p:cNvPr id="189" name="Google Shape;189;g31a7c22a848_0_0"/>
          <p:cNvGrpSpPr/>
          <p:nvPr/>
        </p:nvGrpSpPr>
        <p:grpSpPr>
          <a:xfrm>
            <a:off x="8057700" y="149193"/>
            <a:ext cx="548700" cy="572678"/>
            <a:chOff x="8049325" y="164100"/>
            <a:chExt cx="548700" cy="548700"/>
          </a:xfrm>
        </p:grpSpPr>
        <p:sp>
          <p:nvSpPr>
            <p:cNvPr id="190" name="Google Shape;190;g31a7c22a848_0_0"/>
            <p:cNvSpPr/>
            <p:nvPr/>
          </p:nvSpPr>
          <p:spPr>
            <a:xfrm>
              <a:off x="8049325" y="164100"/>
              <a:ext cx="548700" cy="548700"/>
            </a:xfrm>
            <a:prstGeom prst="ellipse">
              <a:avLst/>
            </a:prstGeom>
            <a:solidFill>
              <a:srgbClr val="002D4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91" name="Google Shape;191;g31a7c22a848_0_0"/>
            <p:cNvPicPr preferRelativeResize="0"/>
            <p:nvPr/>
          </p:nvPicPr>
          <p:blipFill rotWithShape="1">
            <a:blip r:embed="rId5">
              <a:alphaModFix/>
            </a:blip>
            <a:srcRect b="0" l="0" r="0" t="0"/>
            <a:stretch/>
          </p:blipFill>
          <p:spPr>
            <a:xfrm>
              <a:off x="8120825" y="320040"/>
              <a:ext cx="405700" cy="259650"/>
            </a:xfrm>
            <a:prstGeom prst="rect">
              <a:avLst/>
            </a:prstGeom>
            <a:noFill/>
            <a:ln>
              <a:noFill/>
            </a:ln>
          </p:spPr>
        </p:pic>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5" name="Shape 195"/>
        <p:cNvGrpSpPr/>
        <p:nvPr/>
      </p:nvGrpSpPr>
      <p:grpSpPr>
        <a:xfrm>
          <a:off x="0" y="0"/>
          <a:ext cx="0" cy="0"/>
          <a:chOff x="0" y="0"/>
          <a:chExt cx="0" cy="0"/>
        </a:xfrm>
      </p:grpSpPr>
      <p:sp>
        <p:nvSpPr>
          <p:cNvPr id="196" name="Google Shape;196;g3039df83e6b_7_4"/>
          <p:cNvSpPr txBox="1"/>
          <p:nvPr/>
        </p:nvSpPr>
        <p:spPr>
          <a:xfrm>
            <a:off x="311700" y="2028304"/>
            <a:ext cx="8520600" cy="10869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5000">
                <a:solidFill>
                  <a:schemeClr val="dk1"/>
                </a:solidFill>
                <a:latin typeface="Roboto"/>
                <a:ea typeface="Roboto"/>
                <a:cs typeface="Roboto"/>
                <a:sym typeface="Roboto"/>
              </a:rPr>
              <a:t>Data Preparation</a:t>
            </a:r>
            <a:endParaRPr b="1" sz="5000">
              <a:solidFill>
                <a:schemeClr val="dk1"/>
              </a:solidFill>
              <a:latin typeface="Roboto"/>
              <a:ea typeface="Roboto"/>
              <a:cs typeface="Roboto"/>
              <a:sym typeface="Robo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00" name="Shape 200"/>
        <p:cNvGrpSpPr/>
        <p:nvPr/>
      </p:nvGrpSpPr>
      <p:grpSpPr>
        <a:xfrm>
          <a:off x="0" y="0"/>
          <a:ext cx="0" cy="0"/>
          <a:chOff x="0" y="0"/>
          <a:chExt cx="0" cy="0"/>
        </a:xfrm>
      </p:grpSpPr>
      <p:sp>
        <p:nvSpPr>
          <p:cNvPr id="201" name="Google Shape;201;g31b93cacd99_6_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720">
                <a:latin typeface="Montserrat Medium"/>
                <a:ea typeface="Montserrat Medium"/>
                <a:cs typeface="Montserrat Medium"/>
                <a:sym typeface="Montserrat Medium"/>
              </a:rPr>
              <a:t>Data Cleaning </a:t>
            </a:r>
            <a:r>
              <a:rPr lang="en" sz="2720">
                <a:latin typeface="Montserrat Medium"/>
                <a:ea typeface="Montserrat Medium"/>
                <a:cs typeface="Montserrat Medium"/>
                <a:sym typeface="Montserrat Medium"/>
              </a:rPr>
              <a:t>and</a:t>
            </a:r>
            <a:r>
              <a:rPr lang="en" sz="2720">
                <a:latin typeface="Montserrat Medium"/>
                <a:ea typeface="Montserrat Medium"/>
                <a:cs typeface="Montserrat Medium"/>
                <a:sym typeface="Montserrat Medium"/>
              </a:rPr>
              <a:t> Preparation</a:t>
            </a:r>
            <a:endParaRPr sz="2720">
              <a:latin typeface="Montserrat Medium"/>
              <a:ea typeface="Montserrat Medium"/>
              <a:cs typeface="Montserrat Medium"/>
              <a:sym typeface="Montserrat Medium"/>
            </a:endParaRPr>
          </a:p>
        </p:txBody>
      </p:sp>
      <p:sp>
        <p:nvSpPr>
          <p:cNvPr id="202" name="Google Shape;202;g31b93cacd99_6_5"/>
          <p:cNvSpPr txBox="1"/>
          <p:nvPr>
            <p:ph idx="1" type="body"/>
          </p:nvPr>
        </p:nvSpPr>
        <p:spPr>
          <a:xfrm>
            <a:off x="51075" y="1017725"/>
            <a:ext cx="8886900" cy="3550800"/>
          </a:xfrm>
          <a:prstGeom prst="rect">
            <a:avLst/>
          </a:prstGeom>
        </p:spPr>
        <p:txBody>
          <a:bodyPr anchorCtr="0" anchor="t" bIns="91425" lIns="91425" spcFirstLastPara="1" rIns="91425" wrap="square" tIns="91425">
            <a:noAutofit/>
          </a:bodyPr>
          <a:lstStyle/>
          <a:p>
            <a:pPr indent="-355600" lvl="0" marL="457200" rtl="0" algn="l">
              <a:lnSpc>
                <a:spcPct val="150000"/>
              </a:lnSpc>
              <a:spcBef>
                <a:spcPts val="0"/>
              </a:spcBef>
              <a:spcAft>
                <a:spcPts val="0"/>
              </a:spcAft>
              <a:buClr>
                <a:schemeClr val="dk1"/>
              </a:buClr>
              <a:buSzPts val="2000"/>
              <a:buFont typeface="Roboto"/>
              <a:buChar char="●"/>
            </a:pPr>
            <a:r>
              <a:rPr lang="en" sz="2000">
                <a:solidFill>
                  <a:schemeClr val="dk1"/>
                </a:solidFill>
                <a:latin typeface="Roboto Light"/>
                <a:ea typeface="Roboto Light"/>
                <a:cs typeface="Roboto Light"/>
                <a:sym typeface="Roboto Light"/>
              </a:rPr>
              <a:t>Removed NaNs (Not-a-Number)</a:t>
            </a:r>
            <a:endParaRPr sz="2000">
              <a:solidFill>
                <a:schemeClr val="dk1"/>
              </a:solidFill>
              <a:latin typeface="Roboto Light"/>
              <a:ea typeface="Roboto Light"/>
              <a:cs typeface="Roboto Light"/>
              <a:sym typeface="Roboto Light"/>
            </a:endParaRPr>
          </a:p>
          <a:p>
            <a:pPr indent="-355600" lvl="0" marL="457200" rtl="0" algn="l">
              <a:lnSpc>
                <a:spcPct val="150000"/>
              </a:lnSpc>
              <a:spcBef>
                <a:spcPts val="0"/>
              </a:spcBef>
              <a:spcAft>
                <a:spcPts val="0"/>
              </a:spcAft>
              <a:buClr>
                <a:schemeClr val="dk1"/>
              </a:buClr>
              <a:buSzPts val="2000"/>
              <a:buFont typeface="Roboto Light"/>
              <a:buChar char="●"/>
            </a:pPr>
            <a:r>
              <a:rPr lang="en" sz="2000">
                <a:solidFill>
                  <a:schemeClr val="dk1"/>
                </a:solidFill>
                <a:latin typeface="Roboto Light"/>
                <a:ea typeface="Roboto Light"/>
                <a:cs typeface="Roboto Light"/>
                <a:sym typeface="Roboto Light"/>
              </a:rPr>
              <a:t>Removed vendors and tests with </a:t>
            </a:r>
            <a:r>
              <a:rPr lang="en" sz="2000">
                <a:solidFill>
                  <a:schemeClr val="dk1"/>
                </a:solidFill>
                <a:latin typeface="Roboto Light"/>
                <a:ea typeface="Roboto Light"/>
                <a:cs typeface="Roboto Light"/>
                <a:sym typeface="Roboto Light"/>
              </a:rPr>
              <a:t>insufficient</a:t>
            </a:r>
            <a:r>
              <a:rPr lang="en" sz="2000">
                <a:solidFill>
                  <a:schemeClr val="dk1"/>
                </a:solidFill>
                <a:latin typeface="Roboto Light"/>
                <a:ea typeface="Roboto Light"/>
                <a:cs typeface="Roboto Light"/>
                <a:sym typeface="Roboto Light"/>
              </a:rPr>
              <a:t> student data</a:t>
            </a:r>
            <a:endParaRPr sz="2000">
              <a:solidFill>
                <a:schemeClr val="dk1"/>
              </a:solidFill>
              <a:latin typeface="Roboto Light"/>
              <a:ea typeface="Roboto Light"/>
              <a:cs typeface="Roboto Light"/>
              <a:sym typeface="Roboto Light"/>
            </a:endParaRPr>
          </a:p>
          <a:p>
            <a:pPr indent="-355600" lvl="0" marL="457200" rtl="0" algn="l">
              <a:lnSpc>
                <a:spcPct val="150000"/>
              </a:lnSpc>
              <a:spcBef>
                <a:spcPts val="0"/>
              </a:spcBef>
              <a:spcAft>
                <a:spcPts val="0"/>
              </a:spcAft>
              <a:buClr>
                <a:schemeClr val="dk1"/>
              </a:buClr>
              <a:buSzPts val="2000"/>
              <a:buFont typeface="Roboto Light"/>
              <a:buChar char="●"/>
            </a:pPr>
            <a:r>
              <a:rPr lang="en" sz="2000">
                <a:solidFill>
                  <a:schemeClr val="dk1"/>
                </a:solidFill>
                <a:latin typeface="Roboto Light"/>
                <a:ea typeface="Roboto Light"/>
                <a:cs typeface="Roboto Light"/>
                <a:sym typeface="Roboto Light"/>
              </a:rPr>
              <a:t>Arranged test scores and vendors by subject</a:t>
            </a:r>
            <a:endParaRPr sz="2000">
              <a:solidFill>
                <a:schemeClr val="dk1"/>
              </a:solidFill>
              <a:latin typeface="Roboto Light"/>
              <a:ea typeface="Roboto Light"/>
              <a:cs typeface="Roboto Light"/>
              <a:sym typeface="Roboto Light"/>
            </a:endParaRPr>
          </a:p>
          <a:p>
            <a:pPr indent="-355600" lvl="0" marL="457200" rtl="0" algn="l">
              <a:lnSpc>
                <a:spcPct val="150000"/>
              </a:lnSpc>
              <a:spcBef>
                <a:spcPts val="0"/>
              </a:spcBef>
              <a:spcAft>
                <a:spcPts val="0"/>
              </a:spcAft>
              <a:buClr>
                <a:schemeClr val="dk1"/>
              </a:buClr>
              <a:buSzPts val="2000"/>
              <a:buFont typeface="Roboto Light"/>
              <a:buChar char="●"/>
            </a:pPr>
            <a:r>
              <a:rPr lang="en" sz="2000">
                <a:solidFill>
                  <a:schemeClr val="dk1"/>
                </a:solidFill>
                <a:latin typeface="Roboto Light"/>
                <a:ea typeface="Roboto Light"/>
                <a:cs typeface="Roboto Light"/>
                <a:sym typeface="Roboto Light"/>
              </a:rPr>
              <a:t>Consolidated student </a:t>
            </a:r>
            <a:r>
              <a:rPr lang="en" sz="2000">
                <a:solidFill>
                  <a:schemeClr val="dk1"/>
                </a:solidFill>
                <a:latin typeface="Roboto Light"/>
                <a:ea typeface="Roboto Light"/>
                <a:cs typeface="Roboto Light"/>
                <a:sym typeface="Roboto Light"/>
              </a:rPr>
              <a:t>scores</a:t>
            </a:r>
            <a:endParaRPr sz="2000">
              <a:solidFill>
                <a:schemeClr val="dk1"/>
              </a:solidFill>
              <a:latin typeface="Roboto Light"/>
              <a:ea typeface="Roboto Light"/>
              <a:cs typeface="Roboto Light"/>
              <a:sym typeface="Roboto Light"/>
            </a:endParaRPr>
          </a:p>
          <a:p>
            <a:pPr indent="-355600" lvl="1" marL="914400" rtl="0" algn="l">
              <a:lnSpc>
                <a:spcPct val="150000"/>
              </a:lnSpc>
              <a:spcBef>
                <a:spcPts val="0"/>
              </a:spcBef>
              <a:spcAft>
                <a:spcPts val="0"/>
              </a:spcAft>
              <a:buClr>
                <a:schemeClr val="dk1"/>
              </a:buClr>
              <a:buSzPts val="2000"/>
              <a:buFont typeface="Roboto Light"/>
              <a:buChar char="○"/>
            </a:pPr>
            <a:r>
              <a:rPr lang="en" sz="2000">
                <a:solidFill>
                  <a:schemeClr val="dk1"/>
                </a:solidFill>
                <a:latin typeface="Roboto Light"/>
                <a:ea typeface="Roboto Light"/>
                <a:cs typeface="Roboto Light"/>
                <a:sym typeface="Roboto Light"/>
              </a:rPr>
              <a:t>If students took multiple tests, we averaged their scores for the year</a:t>
            </a:r>
            <a:endParaRPr sz="2000">
              <a:solidFill>
                <a:schemeClr val="dk1"/>
              </a:solidFill>
              <a:latin typeface="Roboto Light"/>
              <a:ea typeface="Roboto Light"/>
              <a:cs typeface="Roboto Light"/>
              <a:sym typeface="Roboto Light"/>
            </a:endParaRPr>
          </a:p>
          <a:p>
            <a:pPr indent="-355600" lvl="0" marL="457200" rtl="0" algn="l">
              <a:lnSpc>
                <a:spcPct val="150000"/>
              </a:lnSpc>
              <a:spcBef>
                <a:spcPts val="0"/>
              </a:spcBef>
              <a:spcAft>
                <a:spcPts val="0"/>
              </a:spcAft>
              <a:buClr>
                <a:schemeClr val="dk1"/>
              </a:buClr>
              <a:buSzPts val="2000"/>
              <a:buFont typeface="Roboto Light"/>
              <a:buChar char="●"/>
            </a:pPr>
            <a:r>
              <a:rPr lang="en" sz="2000">
                <a:solidFill>
                  <a:schemeClr val="dk1"/>
                </a:solidFill>
                <a:latin typeface="Roboto Light"/>
                <a:ea typeface="Roboto Light"/>
                <a:cs typeface="Roboto Light"/>
                <a:sym typeface="Roboto Light"/>
              </a:rPr>
              <a:t>Transformed test scores into test z-scores, and then </a:t>
            </a:r>
            <a:r>
              <a:rPr i="1" lang="en" sz="2000">
                <a:solidFill>
                  <a:schemeClr val="dk1"/>
                </a:solidFill>
                <a:latin typeface="Roboto Light"/>
                <a:ea typeface="Roboto Light"/>
                <a:cs typeface="Roboto Light"/>
                <a:sym typeface="Roboto Light"/>
              </a:rPr>
              <a:t>b-scores</a:t>
            </a:r>
            <a:endParaRPr i="1" sz="2000">
              <a:solidFill>
                <a:schemeClr val="dk1"/>
              </a:solidFill>
              <a:latin typeface="Roboto Light"/>
              <a:ea typeface="Roboto Light"/>
              <a:cs typeface="Roboto Light"/>
              <a:sym typeface="Roboto Light"/>
            </a:endParaRPr>
          </a:p>
        </p:txBody>
      </p:sp>
      <p:pic>
        <p:nvPicPr>
          <p:cNvPr id="203" name="Google Shape;203;g31b93cacd99_6_5"/>
          <p:cNvPicPr preferRelativeResize="0"/>
          <p:nvPr/>
        </p:nvPicPr>
        <p:blipFill rotWithShape="1">
          <a:blip r:embed="rId4">
            <a:alphaModFix/>
          </a:blip>
          <a:srcRect b="13046" l="0" r="0" t="11275"/>
          <a:stretch/>
        </p:blipFill>
        <p:spPr>
          <a:xfrm>
            <a:off x="7122125" y="1163350"/>
            <a:ext cx="1815850" cy="1374176"/>
          </a:xfrm>
          <a:prstGeom prst="rect">
            <a:avLst/>
          </a:prstGeom>
          <a:noFill/>
          <a:ln>
            <a:noFill/>
          </a:ln>
        </p:spPr>
      </p:pic>
      <p:grpSp>
        <p:nvGrpSpPr>
          <p:cNvPr id="204" name="Google Shape;204;g31b93cacd99_6_5"/>
          <p:cNvGrpSpPr/>
          <p:nvPr/>
        </p:nvGrpSpPr>
        <p:grpSpPr>
          <a:xfrm>
            <a:off x="8057700" y="149193"/>
            <a:ext cx="548700" cy="572678"/>
            <a:chOff x="8049325" y="164100"/>
            <a:chExt cx="548700" cy="548700"/>
          </a:xfrm>
        </p:grpSpPr>
        <p:sp>
          <p:nvSpPr>
            <p:cNvPr id="205" name="Google Shape;205;g31b93cacd99_6_5"/>
            <p:cNvSpPr/>
            <p:nvPr/>
          </p:nvSpPr>
          <p:spPr>
            <a:xfrm>
              <a:off x="8049325" y="164100"/>
              <a:ext cx="548700" cy="548700"/>
            </a:xfrm>
            <a:prstGeom prst="ellipse">
              <a:avLst/>
            </a:prstGeom>
            <a:solidFill>
              <a:srgbClr val="002D4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06" name="Google Shape;206;g31b93cacd99_6_5"/>
            <p:cNvPicPr preferRelativeResize="0"/>
            <p:nvPr/>
          </p:nvPicPr>
          <p:blipFill rotWithShape="1">
            <a:blip r:embed="rId5">
              <a:alphaModFix/>
            </a:blip>
            <a:srcRect b="0" l="0" r="0" t="0"/>
            <a:stretch/>
          </p:blipFill>
          <p:spPr>
            <a:xfrm>
              <a:off x="8120825" y="320040"/>
              <a:ext cx="405700" cy="259650"/>
            </a:xfrm>
            <a:prstGeom prst="rect">
              <a:avLst/>
            </a:prstGeom>
            <a:noFill/>
            <a:ln>
              <a:noFill/>
            </a:ln>
          </p:spPr>
        </p:pic>
      </p:gr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10" name="Shape 210"/>
        <p:cNvGrpSpPr/>
        <p:nvPr/>
      </p:nvGrpSpPr>
      <p:grpSpPr>
        <a:xfrm>
          <a:off x="0" y="0"/>
          <a:ext cx="0" cy="0"/>
          <a:chOff x="0" y="0"/>
          <a:chExt cx="0" cy="0"/>
        </a:xfrm>
      </p:grpSpPr>
      <p:sp>
        <p:nvSpPr>
          <p:cNvPr id="211" name="Google Shape;211;g317972c0b3c_0_4"/>
          <p:cNvSpPr txBox="1"/>
          <p:nvPr>
            <p:ph type="title"/>
          </p:nvPr>
        </p:nvSpPr>
        <p:spPr>
          <a:xfrm>
            <a:off x="311700" y="318363"/>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720">
                <a:solidFill>
                  <a:srgbClr val="222222"/>
                </a:solidFill>
                <a:latin typeface="Montserrat Medium"/>
                <a:ea typeface="Montserrat Medium"/>
                <a:cs typeface="Montserrat Medium"/>
                <a:sym typeface="Montserrat Medium"/>
              </a:rPr>
              <a:t>Z</a:t>
            </a:r>
            <a:r>
              <a:rPr lang="en" sz="2720">
                <a:solidFill>
                  <a:srgbClr val="222222"/>
                </a:solidFill>
                <a:latin typeface="Montserrat Medium"/>
                <a:ea typeface="Montserrat Medium"/>
                <a:cs typeface="Montserrat Medium"/>
                <a:sym typeface="Montserrat Medium"/>
              </a:rPr>
              <a:t>-scores</a:t>
            </a:r>
            <a:endParaRPr sz="2720">
              <a:solidFill>
                <a:srgbClr val="222222"/>
              </a:solidFill>
              <a:latin typeface="Montserrat Medium"/>
              <a:ea typeface="Montserrat Medium"/>
              <a:cs typeface="Montserrat Medium"/>
              <a:sym typeface="Montserrat Medium"/>
            </a:endParaRPr>
          </a:p>
        </p:txBody>
      </p:sp>
      <p:sp>
        <p:nvSpPr>
          <p:cNvPr id="212" name="Google Shape;212;g317972c0b3c_0_4"/>
          <p:cNvSpPr txBox="1"/>
          <p:nvPr>
            <p:ph idx="1" type="body"/>
          </p:nvPr>
        </p:nvSpPr>
        <p:spPr>
          <a:xfrm>
            <a:off x="0" y="963725"/>
            <a:ext cx="4520700" cy="3590700"/>
          </a:xfrm>
          <a:prstGeom prst="rect">
            <a:avLst/>
          </a:prstGeom>
        </p:spPr>
        <p:txBody>
          <a:bodyPr anchorCtr="0" anchor="t" bIns="91425" lIns="91425" spcFirstLastPara="1" rIns="91425" wrap="square" tIns="91425">
            <a:noAutofit/>
          </a:bodyPr>
          <a:lstStyle/>
          <a:p>
            <a:pPr indent="-314325" lvl="0" marL="457200" rtl="0" algn="l">
              <a:spcBef>
                <a:spcPts val="0"/>
              </a:spcBef>
              <a:spcAft>
                <a:spcPts val="0"/>
              </a:spcAft>
              <a:buClr>
                <a:schemeClr val="dk1"/>
              </a:buClr>
              <a:buSzPts val="1350"/>
              <a:buFont typeface="Roboto"/>
              <a:buChar char="●"/>
            </a:pPr>
            <a:r>
              <a:rPr b="1" lang="en" sz="1350">
                <a:solidFill>
                  <a:schemeClr val="dk1"/>
                </a:solidFill>
                <a:latin typeface="Roboto"/>
                <a:ea typeface="Roboto"/>
                <a:cs typeface="Roboto"/>
                <a:sym typeface="Roboto"/>
              </a:rPr>
              <a:t>What is a z-score?</a:t>
            </a:r>
            <a:endParaRPr b="1" sz="1350">
              <a:solidFill>
                <a:schemeClr val="dk1"/>
              </a:solidFill>
              <a:latin typeface="Roboto"/>
              <a:ea typeface="Roboto"/>
              <a:cs typeface="Roboto"/>
              <a:sym typeface="Roboto"/>
            </a:endParaRPr>
          </a:p>
          <a:p>
            <a:pPr indent="-314325" lvl="1" marL="914400" rtl="0" algn="l">
              <a:spcBef>
                <a:spcPts val="0"/>
              </a:spcBef>
              <a:spcAft>
                <a:spcPts val="0"/>
              </a:spcAft>
              <a:buClr>
                <a:schemeClr val="dk1"/>
              </a:buClr>
              <a:buSzPts val="1350"/>
              <a:buFont typeface="Roboto Light"/>
              <a:buChar char="○"/>
            </a:pPr>
            <a:r>
              <a:rPr lang="en" sz="1350">
                <a:solidFill>
                  <a:schemeClr val="dk1"/>
                </a:solidFill>
                <a:latin typeface="Roboto Light"/>
                <a:ea typeface="Roboto Light"/>
                <a:cs typeface="Roboto Light"/>
                <a:sym typeface="Roboto Light"/>
              </a:rPr>
              <a:t>Measures distance of a data points</a:t>
            </a:r>
            <a:r>
              <a:rPr lang="en" sz="1350">
                <a:solidFill>
                  <a:schemeClr val="dk1"/>
                </a:solidFill>
                <a:latin typeface="Roboto Light"/>
                <a:ea typeface="Roboto Light"/>
                <a:cs typeface="Roboto Light"/>
                <a:sym typeface="Roboto Light"/>
              </a:rPr>
              <a:t> from the average of a group in standard deviations</a:t>
            </a:r>
            <a:endParaRPr sz="1350">
              <a:solidFill>
                <a:schemeClr val="dk1"/>
              </a:solidFill>
              <a:latin typeface="Roboto Light"/>
              <a:ea typeface="Roboto Light"/>
              <a:cs typeface="Roboto Light"/>
              <a:sym typeface="Roboto Light"/>
            </a:endParaRPr>
          </a:p>
          <a:p>
            <a:pPr indent="-314325" lvl="1" marL="914400" rtl="0" algn="l">
              <a:spcBef>
                <a:spcPts val="0"/>
              </a:spcBef>
              <a:spcAft>
                <a:spcPts val="0"/>
              </a:spcAft>
              <a:buClr>
                <a:schemeClr val="dk1"/>
              </a:buClr>
              <a:buSzPts val="1350"/>
              <a:buFont typeface="Roboto Light"/>
              <a:buChar char="○"/>
            </a:pPr>
            <a:r>
              <a:rPr lang="en" sz="1350">
                <a:solidFill>
                  <a:schemeClr val="dk1"/>
                </a:solidFill>
                <a:latin typeface="Roboto Light"/>
                <a:ea typeface="Roboto Light"/>
                <a:cs typeface="Roboto Light"/>
                <a:sym typeface="Roboto Light"/>
              </a:rPr>
              <a:t>Corresponds to a </a:t>
            </a:r>
            <a:r>
              <a:rPr lang="en" sz="1350">
                <a:solidFill>
                  <a:schemeClr val="dk1"/>
                </a:solidFill>
                <a:latin typeface="Roboto Light"/>
                <a:ea typeface="Roboto Light"/>
                <a:cs typeface="Roboto Light"/>
                <a:sym typeface="Roboto Light"/>
              </a:rPr>
              <a:t>percentile value of a population</a:t>
            </a:r>
            <a:endParaRPr sz="1350">
              <a:solidFill>
                <a:schemeClr val="dk1"/>
              </a:solidFill>
              <a:latin typeface="Roboto Light"/>
              <a:ea typeface="Roboto Light"/>
              <a:cs typeface="Roboto Light"/>
              <a:sym typeface="Roboto Light"/>
            </a:endParaRPr>
          </a:p>
          <a:p>
            <a:pPr indent="-314325" lvl="0" marL="457200" rtl="0" algn="l">
              <a:spcBef>
                <a:spcPts val="0"/>
              </a:spcBef>
              <a:spcAft>
                <a:spcPts val="0"/>
              </a:spcAft>
              <a:buClr>
                <a:schemeClr val="dk1"/>
              </a:buClr>
              <a:buSzPts val="1350"/>
              <a:buFont typeface="Roboto"/>
              <a:buChar char="●"/>
            </a:pPr>
            <a:r>
              <a:rPr b="1" lang="en" sz="1350">
                <a:solidFill>
                  <a:schemeClr val="dk1"/>
                </a:solidFill>
                <a:latin typeface="Roboto"/>
                <a:ea typeface="Roboto"/>
                <a:cs typeface="Roboto"/>
                <a:sym typeface="Roboto"/>
              </a:rPr>
              <a:t>How it works:</a:t>
            </a:r>
            <a:endParaRPr sz="1350">
              <a:solidFill>
                <a:schemeClr val="dk1"/>
              </a:solidFill>
              <a:latin typeface="Roboto Light"/>
              <a:ea typeface="Roboto Light"/>
              <a:cs typeface="Roboto Light"/>
              <a:sym typeface="Roboto Light"/>
            </a:endParaRPr>
          </a:p>
          <a:p>
            <a:pPr indent="-314325" lvl="1" marL="914400" rtl="0" algn="l">
              <a:spcBef>
                <a:spcPts val="0"/>
              </a:spcBef>
              <a:spcAft>
                <a:spcPts val="0"/>
              </a:spcAft>
              <a:buSzPts val="1350"/>
              <a:buFont typeface="Open Sans Light"/>
              <a:buChar char="○"/>
            </a:pPr>
            <a:r>
              <a:rPr b="1" lang="en" sz="1350">
                <a:solidFill>
                  <a:srgbClr val="38761D"/>
                </a:solidFill>
                <a:latin typeface="Roboto"/>
                <a:ea typeface="Roboto"/>
                <a:cs typeface="Roboto"/>
                <a:sym typeface="Roboto"/>
              </a:rPr>
              <a:t>Positive</a:t>
            </a:r>
            <a:r>
              <a:rPr lang="en" sz="1350">
                <a:solidFill>
                  <a:srgbClr val="222222"/>
                </a:solidFill>
                <a:latin typeface="Roboto Light"/>
                <a:ea typeface="Roboto Light"/>
                <a:cs typeface="Roboto Light"/>
                <a:sym typeface="Roboto Light"/>
              </a:rPr>
              <a:t> z-score means above average</a:t>
            </a:r>
            <a:endParaRPr sz="1350">
              <a:solidFill>
                <a:srgbClr val="222222"/>
              </a:solidFill>
              <a:latin typeface="Roboto Light"/>
              <a:ea typeface="Roboto Light"/>
              <a:cs typeface="Roboto Light"/>
              <a:sym typeface="Roboto Light"/>
            </a:endParaRPr>
          </a:p>
          <a:p>
            <a:pPr indent="-314325" lvl="1" marL="914400" rtl="0" algn="l">
              <a:spcBef>
                <a:spcPts val="0"/>
              </a:spcBef>
              <a:spcAft>
                <a:spcPts val="0"/>
              </a:spcAft>
              <a:buSzPts val="1350"/>
              <a:buFont typeface="Open Sans Light"/>
              <a:buChar char="○"/>
            </a:pPr>
            <a:r>
              <a:rPr b="1" lang="en" sz="1350">
                <a:solidFill>
                  <a:srgbClr val="CC0000"/>
                </a:solidFill>
                <a:latin typeface="Roboto"/>
                <a:ea typeface="Roboto"/>
                <a:cs typeface="Roboto"/>
                <a:sym typeface="Roboto"/>
              </a:rPr>
              <a:t>Negative</a:t>
            </a:r>
            <a:r>
              <a:rPr lang="en" sz="1350">
                <a:latin typeface="Roboto Light"/>
                <a:ea typeface="Roboto Light"/>
                <a:cs typeface="Roboto Light"/>
                <a:sym typeface="Roboto Light"/>
              </a:rPr>
              <a:t> </a:t>
            </a:r>
            <a:r>
              <a:rPr lang="en" sz="1350">
                <a:solidFill>
                  <a:schemeClr val="dk1"/>
                </a:solidFill>
                <a:latin typeface="Roboto Light"/>
                <a:ea typeface="Roboto Light"/>
                <a:cs typeface="Roboto Light"/>
                <a:sym typeface="Roboto Light"/>
              </a:rPr>
              <a:t>z-score means below average</a:t>
            </a:r>
            <a:endParaRPr sz="1350">
              <a:solidFill>
                <a:schemeClr val="dk1"/>
              </a:solidFill>
              <a:latin typeface="Roboto Light"/>
              <a:ea typeface="Roboto Light"/>
              <a:cs typeface="Roboto Light"/>
              <a:sym typeface="Roboto Light"/>
            </a:endParaRPr>
          </a:p>
          <a:p>
            <a:pPr indent="-314325" lvl="0" marL="457200" rtl="0" algn="l">
              <a:spcBef>
                <a:spcPts val="0"/>
              </a:spcBef>
              <a:spcAft>
                <a:spcPts val="0"/>
              </a:spcAft>
              <a:buClr>
                <a:schemeClr val="dk1"/>
              </a:buClr>
              <a:buSzPts val="1350"/>
              <a:buFont typeface="Roboto"/>
              <a:buChar char="●"/>
            </a:pPr>
            <a:r>
              <a:rPr b="1" lang="en" sz="1350">
                <a:solidFill>
                  <a:schemeClr val="dk1"/>
                </a:solidFill>
                <a:latin typeface="Roboto"/>
                <a:ea typeface="Roboto"/>
                <a:cs typeface="Roboto"/>
                <a:sym typeface="Roboto"/>
              </a:rPr>
              <a:t>Why z-scores?</a:t>
            </a:r>
            <a:endParaRPr b="1" sz="1350">
              <a:solidFill>
                <a:schemeClr val="dk1"/>
              </a:solidFill>
              <a:latin typeface="Roboto"/>
              <a:ea typeface="Roboto"/>
              <a:cs typeface="Roboto"/>
              <a:sym typeface="Roboto"/>
            </a:endParaRPr>
          </a:p>
          <a:p>
            <a:pPr indent="-314325" lvl="1" marL="914400" rtl="0" algn="l">
              <a:spcBef>
                <a:spcPts val="0"/>
              </a:spcBef>
              <a:spcAft>
                <a:spcPts val="0"/>
              </a:spcAft>
              <a:buClr>
                <a:schemeClr val="dk1"/>
              </a:buClr>
              <a:buSzPts val="1350"/>
              <a:buFont typeface="Roboto Light"/>
              <a:buChar char="○"/>
            </a:pPr>
            <a:r>
              <a:rPr lang="en" sz="1350">
                <a:solidFill>
                  <a:schemeClr val="dk1"/>
                </a:solidFill>
                <a:latin typeface="Roboto Light"/>
                <a:ea typeface="Roboto Light"/>
                <a:cs typeface="Roboto Light"/>
                <a:sym typeface="Roboto Light"/>
              </a:rPr>
              <a:t>Bring test results to a common scale</a:t>
            </a:r>
            <a:endParaRPr sz="1350">
              <a:solidFill>
                <a:schemeClr val="dk1"/>
              </a:solidFill>
              <a:latin typeface="Roboto Light"/>
              <a:ea typeface="Roboto Light"/>
              <a:cs typeface="Roboto Light"/>
              <a:sym typeface="Roboto Light"/>
            </a:endParaRPr>
          </a:p>
          <a:p>
            <a:pPr indent="-314325" lvl="1" marL="914400" rtl="0" algn="l">
              <a:spcBef>
                <a:spcPts val="0"/>
              </a:spcBef>
              <a:spcAft>
                <a:spcPts val="0"/>
              </a:spcAft>
              <a:buClr>
                <a:schemeClr val="dk1"/>
              </a:buClr>
              <a:buSzPts val="1350"/>
              <a:buFont typeface="Roboto Light"/>
              <a:buChar char="○"/>
            </a:pPr>
            <a:r>
              <a:rPr lang="en" sz="1350">
                <a:solidFill>
                  <a:schemeClr val="dk1"/>
                </a:solidFill>
                <a:latin typeface="Roboto Light"/>
                <a:ea typeface="Roboto Light"/>
                <a:cs typeface="Roboto Light"/>
                <a:sym typeface="Roboto Light"/>
              </a:rPr>
              <a:t>Allows us to compare test results with different scoring systems</a:t>
            </a:r>
            <a:endParaRPr sz="1350">
              <a:solidFill>
                <a:schemeClr val="dk1"/>
              </a:solidFill>
              <a:latin typeface="Roboto Light"/>
              <a:ea typeface="Roboto Light"/>
              <a:cs typeface="Roboto Light"/>
              <a:sym typeface="Roboto Light"/>
            </a:endParaRPr>
          </a:p>
        </p:txBody>
      </p:sp>
      <p:pic>
        <p:nvPicPr>
          <p:cNvPr id="213" name="Google Shape;213;g317972c0b3c_0_4"/>
          <p:cNvPicPr preferRelativeResize="0"/>
          <p:nvPr/>
        </p:nvPicPr>
        <p:blipFill rotWithShape="1">
          <a:blip r:embed="rId4">
            <a:alphaModFix/>
          </a:blip>
          <a:srcRect b="0" l="4734" r="4734" t="0"/>
          <a:stretch/>
        </p:blipFill>
        <p:spPr>
          <a:xfrm>
            <a:off x="4520700" y="1419125"/>
            <a:ext cx="4520700" cy="2791700"/>
          </a:xfrm>
          <a:prstGeom prst="rect">
            <a:avLst/>
          </a:prstGeom>
          <a:noFill/>
          <a:ln>
            <a:noFill/>
          </a:ln>
        </p:spPr>
      </p:pic>
      <p:sp>
        <p:nvSpPr>
          <p:cNvPr id="214" name="Google Shape;214;g317972c0b3c_0_4"/>
          <p:cNvSpPr txBox="1"/>
          <p:nvPr/>
        </p:nvSpPr>
        <p:spPr>
          <a:xfrm>
            <a:off x="387750" y="4069038"/>
            <a:ext cx="3536100" cy="631500"/>
          </a:xfrm>
          <a:prstGeom prst="rect">
            <a:avLst/>
          </a:prstGeom>
          <a:solidFill>
            <a:srgbClr val="C9DAF8"/>
          </a:solid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1350">
                <a:solidFill>
                  <a:schemeClr val="dk1"/>
                </a:solidFill>
                <a:latin typeface="Open Sans Light"/>
                <a:ea typeface="Open Sans Light"/>
                <a:cs typeface="Open Sans Light"/>
                <a:sym typeface="Open Sans Light"/>
              </a:rPr>
              <a:t>Z-scores </a:t>
            </a:r>
            <a:r>
              <a:rPr lang="en" sz="1350">
                <a:solidFill>
                  <a:schemeClr val="dk1"/>
                </a:solidFill>
                <a:latin typeface="Open Sans Light"/>
                <a:ea typeface="Open Sans Light"/>
                <a:cs typeface="Open Sans Light"/>
                <a:sym typeface="Open Sans Light"/>
              </a:rPr>
              <a:t>allows us to tell how good students are </a:t>
            </a:r>
            <a:r>
              <a:rPr b="1" lang="en" sz="1350">
                <a:solidFill>
                  <a:schemeClr val="dk1"/>
                </a:solidFill>
                <a:latin typeface="Open Sans"/>
                <a:ea typeface="Open Sans"/>
                <a:cs typeface="Open Sans"/>
                <a:sym typeface="Open Sans"/>
              </a:rPr>
              <a:t>relative to each other</a:t>
            </a:r>
            <a:endParaRPr>
              <a:solidFill>
                <a:schemeClr val="dk1"/>
              </a:solidFill>
            </a:endParaRPr>
          </a:p>
        </p:txBody>
      </p:sp>
      <p:sp>
        <p:nvSpPr>
          <p:cNvPr id="215" name="Google Shape;215;g317972c0b3c_0_4"/>
          <p:cNvSpPr/>
          <p:nvPr/>
        </p:nvSpPr>
        <p:spPr>
          <a:xfrm>
            <a:off x="4441400" y="3718525"/>
            <a:ext cx="2216100" cy="117000"/>
          </a:xfrm>
          <a:prstGeom prst="rect">
            <a:avLst/>
          </a:prstGeom>
          <a:solidFill>
            <a:srgbClr val="CF1515">
              <a:alpha val="393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highlight>
                <a:srgbClr val="CC1111"/>
              </a:highlight>
            </a:endParaRPr>
          </a:p>
        </p:txBody>
      </p:sp>
      <p:sp>
        <p:nvSpPr>
          <p:cNvPr id="216" name="Google Shape;216;g317972c0b3c_0_4"/>
          <p:cNvSpPr/>
          <p:nvPr/>
        </p:nvSpPr>
        <p:spPr>
          <a:xfrm>
            <a:off x="6914075" y="3718525"/>
            <a:ext cx="1918200" cy="117000"/>
          </a:xfrm>
          <a:prstGeom prst="rect">
            <a:avLst/>
          </a:prstGeom>
          <a:solidFill>
            <a:srgbClr val="15CF4A">
              <a:alpha val="393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highlight>
                <a:srgbClr val="CC1111"/>
              </a:highlight>
            </a:endParaRPr>
          </a:p>
        </p:txBody>
      </p:sp>
      <p:cxnSp>
        <p:nvCxnSpPr>
          <p:cNvPr id="217" name="Google Shape;217;g317972c0b3c_0_4"/>
          <p:cNvCxnSpPr/>
          <p:nvPr/>
        </p:nvCxnSpPr>
        <p:spPr>
          <a:xfrm>
            <a:off x="7706050" y="1400350"/>
            <a:ext cx="9300" cy="2333700"/>
          </a:xfrm>
          <a:prstGeom prst="straightConnector1">
            <a:avLst/>
          </a:prstGeom>
          <a:noFill/>
          <a:ln cap="flat" cmpd="sng" w="28575">
            <a:solidFill>
              <a:srgbClr val="FF0000"/>
            </a:solidFill>
            <a:prstDash val="dash"/>
            <a:round/>
            <a:headEnd len="med" w="med" type="none"/>
            <a:tailEnd len="med" w="med" type="none"/>
          </a:ln>
        </p:spPr>
      </p:cxnSp>
      <p:sp>
        <p:nvSpPr>
          <p:cNvPr id="218" name="Google Shape;218;g317972c0b3c_0_4"/>
          <p:cNvSpPr txBox="1"/>
          <p:nvPr/>
        </p:nvSpPr>
        <p:spPr>
          <a:xfrm>
            <a:off x="5564050" y="485275"/>
            <a:ext cx="2265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rgbClr val="FF0000"/>
                </a:solidFill>
                <a:latin typeface="Roboto Light"/>
                <a:ea typeface="Roboto Light"/>
                <a:cs typeface="Roboto Light"/>
                <a:sym typeface="Roboto Light"/>
              </a:rPr>
              <a:t>Ex. a student with a z-score of 1 is in the to the 84th percentile of students</a:t>
            </a:r>
            <a:endParaRPr sz="900">
              <a:solidFill>
                <a:srgbClr val="FF0000"/>
              </a:solidFill>
              <a:latin typeface="Roboto Light"/>
              <a:ea typeface="Roboto Light"/>
              <a:cs typeface="Roboto Light"/>
              <a:sym typeface="Roboto Light"/>
            </a:endParaRPr>
          </a:p>
        </p:txBody>
      </p:sp>
      <p:cxnSp>
        <p:nvCxnSpPr>
          <p:cNvPr id="219" name="Google Shape;219;g317972c0b3c_0_4"/>
          <p:cNvCxnSpPr/>
          <p:nvPr/>
        </p:nvCxnSpPr>
        <p:spPr>
          <a:xfrm>
            <a:off x="7392475" y="808600"/>
            <a:ext cx="304500" cy="573600"/>
          </a:xfrm>
          <a:prstGeom prst="straightConnector1">
            <a:avLst/>
          </a:prstGeom>
          <a:noFill/>
          <a:ln cap="flat" cmpd="sng" w="9525">
            <a:solidFill>
              <a:srgbClr val="FF0000"/>
            </a:solidFill>
            <a:prstDash val="solid"/>
            <a:round/>
            <a:headEnd len="med" w="med" type="none"/>
            <a:tailEnd len="med" w="med" type="triangle"/>
          </a:ln>
        </p:spPr>
      </p:cxnSp>
      <p:sp>
        <p:nvSpPr>
          <p:cNvPr id="220" name="Google Shape;220;g317972c0b3c_0_4"/>
          <p:cNvSpPr txBox="1"/>
          <p:nvPr/>
        </p:nvSpPr>
        <p:spPr>
          <a:xfrm rot="-5400000">
            <a:off x="3850275" y="2178700"/>
            <a:ext cx="742500" cy="33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34457F"/>
                </a:solidFill>
                <a:latin typeface="Roboto"/>
                <a:ea typeface="Roboto"/>
                <a:cs typeface="Roboto"/>
                <a:sym typeface="Roboto"/>
              </a:rPr>
              <a:t>Density</a:t>
            </a:r>
            <a:endParaRPr sz="400">
              <a:solidFill>
                <a:srgbClr val="34457F"/>
              </a:solidFill>
              <a:latin typeface="Roboto"/>
              <a:ea typeface="Roboto"/>
              <a:cs typeface="Roboto"/>
              <a:sym typeface="Roboto"/>
            </a:endParaRPr>
          </a:p>
        </p:txBody>
      </p:sp>
      <p:grpSp>
        <p:nvGrpSpPr>
          <p:cNvPr id="221" name="Google Shape;221;g317972c0b3c_0_4"/>
          <p:cNvGrpSpPr/>
          <p:nvPr/>
        </p:nvGrpSpPr>
        <p:grpSpPr>
          <a:xfrm>
            <a:off x="8057700" y="149193"/>
            <a:ext cx="548700" cy="572678"/>
            <a:chOff x="8049325" y="164100"/>
            <a:chExt cx="548700" cy="548700"/>
          </a:xfrm>
        </p:grpSpPr>
        <p:sp>
          <p:nvSpPr>
            <p:cNvPr id="222" name="Google Shape;222;g317972c0b3c_0_4"/>
            <p:cNvSpPr/>
            <p:nvPr/>
          </p:nvSpPr>
          <p:spPr>
            <a:xfrm>
              <a:off x="8049325" y="164100"/>
              <a:ext cx="548700" cy="548700"/>
            </a:xfrm>
            <a:prstGeom prst="ellipse">
              <a:avLst/>
            </a:prstGeom>
            <a:solidFill>
              <a:srgbClr val="002D4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23" name="Google Shape;223;g317972c0b3c_0_4"/>
            <p:cNvPicPr preferRelativeResize="0"/>
            <p:nvPr/>
          </p:nvPicPr>
          <p:blipFill rotWithShape="1">
            <a:blip r:embed="rId5">
              <a:alphaModFix/>
            </a:blip>
            <a:srcRect b="0" l="0" r="0" t="0"/>
            <a:stretch/>
          </p:blipFill>
          <p:spPr>
            <a:xfrm>
              <a:off x="8120825" y="320040"/>
              <a:ext cx="405700" cy="259650"/>
            </a:xfrm>
            <a:prstGeom prst="rect">
              <a:avLst/>
            </a:prstGeom>
            <a:noFill/>
            <a:ln>
              <a:noFill/>
            </a:ln>
          </p:spPr>
        </p:pic>
      </p:gr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27" name="Shape 227"/>
        <p:cNvGrpSpPr/>
        <p:nvPr/>
      </p:nvGrpSpPr>
      <p:grpSpPr>
        <a:xfrm>
          <a:off x="0" y="0"/>
          <a:ext cx="0" cy="0"/>
          <a:chOff x="0" y="0"/>
          <a:chExt cx="0" cy="0"/>
        </a:xfrm>
      </p:grpSpPr>
      <p:pic>
        <p:nvPicPr>
          <p:cNvPr id="228" name="Google Shape;228;g31125f7a500_0_33"/>
          <p:cNvPicPr preferRelativeResize="0"/>
          <p:nvPr/>
        </p:nvPicPr>
        <p:blipFill rotWithShape="1">
          <a:blip r:embed="rId4">
            <a:alphaModFix/>
          </a:blip>
          <a:srcRect b="8079" l="4734" r="4734" t="0"/>
          <a:stretch/>
        </p:blipFill>
        <p:spPr>
          <a:xfrm>
            <a:off x="4427325" y="1413625"/>
            <a:ext cx="4520700" cy="2566249"/>
          </a:xfrm>
          <a:prstGeom prst="rect">
            <a:avLst/>
          </a:prstGeom>
          <a:noFill/>
          <a:ln>
            <a:noFill/>
          </a:ln>
        </p:spPr>
      </p:pic>
      <p:sp>
        <p:nvSpPr>
          <p:cNvPr id="229" name="Google Shape;229;g31125f7a500_0_33"/>
          <p:cNvSpPr txBox="1"/>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2800"/>
              <a:buFont typeface="Arial"/>
              <a:buNone/>
            </a:pPr>
            <a:r>
              <a:rPr lang="en" sz="2800">
                <a:solidFill>
                  <a:schemeClr val="dk1"/>
                </a:solidFill>
                <a:latin typeface="Montserrat Medium"/>
                <a:ea typeface="Montserrat Medium"/>
                <a:cs typeface="Montserrat Medium"/>
                <a:sym typeface="Montserrat Medium"/>
              </a:rPr>
              <a:t>Artificial benchmarks and </a:t>
            </a:r>
            <a:r>
              <a:rPr i="1" lang="en" sz="2800">
                <a:solidFill>
                  <a:schemeClr val="dk1"/>
                </a:solidFill>
                <a:latin typeface="Montserrat Medium"/>
                <a:ea typeface="Montserrat Medium"/>
                <a:cs typeface="Montserrat Medium"/>
                <a:sym typeface="Montserrat Medium"/>
              </a:rPr>
              <a:t>“</a:t>
            </a:r>
            <a:r>
              <a:rPr i="1" lang="en" sz="2800">
                <a:solidFill>
                  <a:schemeClr val="dk1"/>
                </a:solidFill>
                <a:latin typeface="Montserrat Medium"/>
                <a:ea typeface="Montserrat Medium"/>
                <a:cs typeface="Montserrat Medium"/>
                <a:sym typeface="Montserrat Medium"/>
                <a:extLst>
                  <a:ext uri="http://customooxmlschemas.google.com/">
                    <go:slidesCustomData xmlns:go="http://customooxmlschemas.google.com/" textRoundtripDataId="0"/>
                  </a:ext>
                </a:extLst>
              </a:rPr>
              <a:t>b</a:t>
            </a:r>
            <a:r>
              <a:rPr i="1" lang="en" sz="2800">
                <a:solidFill>
                  <a:schemeClr val="dk1"/>
                </a:solidFill>
                <a:latin typeface="Montserrat Medium"/>
                <a:ea typeface="Montserrat Medium"/>
                <a:cs typeface="Montserrat Medium"/>
                <a:sym typeface="Montserrat Medium"/>
                <a:extLst>
                  <a:ext uri="http://customooxmlschemas.google.com/">
                    <go:slidesCustomData xmlns:go="http://customooxmlschemas.google.com/" textRoundtripDataId="1"/>
                  </a:ext>
                </a:extLst>
              </a:rPr>
              <a:t>-scores</a:t>
            </a:r>
            <a:r>
              <a:rPr i="1" lang="en" sz="2800">
                <a:solidFill>
                  <a:schemeClr val="dk1"/>
                </a:solidFill>
                <a:latin typeface="Montserrat Medium"/>
                <a:ea typeface="Montserrat Medium"/>
                <a:cs typeface="Montserrat Medium"/>
                <a:sym typeface="Montserrat Medium"/>
              </a:rPr>
              <a:t>”</a:t>
            </a:r>
            <a:endParaRPr i="1" sz="2800" u="none" cap="none" strike="noStrike">
              <a:solidFill>
                <a:schemeClr val="dk1"/>
              </a:solidFill>
              <a:latin typeface="Montserrat Medium"/>
              <a:ea typeface="Montserrat Medium"/>
              <a:cs typeface="Montserrat Medium"/>
              <a:sym typeface="Montserrat Medium"/>
            </a:endParaRPr>
          </a:p>
        </p:txBody>
      </p:sp>
      <p:sp>
        <p:nvSpPr>
          <p:cNvPr id="230" name="Google Shape;230;g31125f7a500_0_33"/>
          <p:cNvSpPr txBox="1"/>
          <p:nvPr/>
        </p:nvSpPr>
        <p:spPr>
          <a:xfrm>
            <a:off x="311700" y="1247150"/>
            <a:ext cx="3908700" cy="3329400"/>
          </a:xfrm>
          <a:prstGeom prst="rect">
            <a:avLst/>
          </a:prstGeom>
          <a:noFill/>
          <a:ln>
            <a:noFill/>
          </a:ln>
        </p:spPr>
        <p:txBody>
          <a:bodyPr anchorCtr="0" anchor="t" bIns="91425" lIns="91425" spcFirstLastPara="1" rIns="91425" wrap="square" tIns="91425">
            <a:noAutofit/>
          </a:bodyPr>
          <a:lstStyle/>
          <a:p>
            <a:pPr indent="-336550" lvl="0" marL="457200" rtl="0" algn="l">
              <a:lnSpc>
                <a:spcPct val="115000"/>
              </a:lnSpc>
              <a:spcBef>
                <a:spcPts val="0"/>
              </a:spcBef>
              <a:spcAft>
                <a:spcPts val="0"/>
              </a:spcAft>
              <a:buClr>
                <a:schemeClr val="dk1"/>
              </a:buClr>
              <a:buSzPts val="1700"/>
              <a:buFont typeface="Roboto Light"/>
              <a:buChar char="●"/>
            </a:pPr>
            <a:r>
              <a:rPr lang="en" sz="1700">
                <a:solidFill>
                  <a:schemeClr val="dk1"/>
                </a:solidFill>
                <a:latin typeface="Roboto Light"/>
                <a:ea typeface="Roboto Light"/>
                <a:cs typeface="Roboto Light"/>
                <a:sym typeface="Roboto Light"/>
              </a:rPr>
              <a:t>Benchmark</a:t>
            </a:r>
            <a:r>
              <a:rPr lang="en" sz="1700">
                <a:solidFill>
                  <a:schemeClr val="dk1"/>
                </a:solidFill>
                <a:latin typeface="Roboto Light"/>
                <a:ea typeface="Roboto Light"/>
                <a:cs typeface="Roboto Light"/>
                <a:sym typeface="Roboto Light"/>
              </a:rPr>
              <a:t> = “proficiency” cutoff for a test</a:t>
            </a:r>
            <a:endParaRPr sz="1700">
              <a:solidFill>
                <a:schemeClr val="dk1"/>
              </a:solidFill>
              <a:latin typeface="Roboto Light"/>
              <a:ea typeface="Roboto Light"/>
              <a:cs typeface="Roboto Light"/>
              <a:sym typeface="Roboto Light"/>
            </a:endParaRPr>
          </a:p>
          <a:p>
            <a:pPr indent="-336550" lvl="0" marL="457200" rtl="0" algn="l">
              <a:lnSpc>
                <a:spcPct val="115000"/>
              </a:lnSpc>
              <a:spcBef>
                <a:spcPts val="0"/>
              </a:spcBef>
              <a:spcAft>
                <a:spcPts val="0"/>
              </a:spcAft>
              <a:buClr>
                <a:schemeClr val="dk1"/>
              </a:buClr>
              <a:buSzPts val="1700"/>
              <a:buFont typeface="Roboto Light"/>
              <a:buChar char="●"/>
            </a:pPr>
            <a:r>
              <a:rPr lang="en" sz="1700">
                <a:solidFill>
                  <a:schemeClr val="dk1"/>
                </a:solidFill>
                <a:latin typeface="Roboto Light"/>
                <a:ea typeface="Roboto Light"/>
                <a:cs typeface="Roboto Light"/>
                <a:sym typeface="Roboto Light"/>
              </a:rPr>
              <a:t>For tests without benchmarks, we created our own benchmarks</a:t>
            </a:r>
            <a:endParaRPr sz="1700">
              <a:solidFill>
                <a:schemeClr val="dk1"/>
              </a:solidFill>
              <a:latin typeface="Roboto Light"/>
              <a:ea typeface="Roboto Light"/>
              <a:cs typeface="Roboto Light"/>
              <a:sym typeface="Roboto Light"/>
            </a:endParaRPr>
          </a:p>
          <a:p>
            <a:pPr indent="-336550" lvl="0" marL="457200" rtl="0" algn="l">
              <a:lnSpc>
                <a:spcPct val="115000"/>
              </a:lnSpc>
              <a:spcBef>
                <a:spcPts val="0"/>
              </a:spcBef>
              <a:spcAft>
                <a:spcPts val="0"/>
              </a:spcAft>
              <a:buClr>
                <a:schemeClr val="dk1"/>
              </a:buClr>
              <a:buSzPts val="1700"/>
              <a:buFont typeface="Roboto Light"/>
              <a:buChar char="●"/>
            </a:pPr>
            <a:r>
              <a:rPr lang="en" sz="1700">
                <a:solidFill>
                  <a:schemeClr val="dk1"/>
                </a:solidFill>
                <a:latin typeface="Roboto Light"/>
                <a:ea typeface="Roboto Light"/>
                <a:cs typeface="Roboto Light"/>
                <a:sym typeface="Roboto Light"/>
              </a:rPr>
              <a:t>Used benchmarks to calculate </a:t>
            </a:r>
            <a:r>
              <a:rPr b="1" lang="en" sz="1700">
                <a:solidFill>
                  <a:schemeClr val="dk1"/>
                </a:solidFill>
                <a:latin typeface="Roboto"/>
                <a:ea typeface="Roboto"/>
                <a:cs typeface="Roboto"/>
                <a:sym typeface="Roboto"/>
              </a:rPr>
              <a:t>b-scores</a:t>
            </a:r>
            <a:r>
              <a:rPr lang="en" sz="1700">
                <a:solidFill>
                  <a:schemeClr val="dk1"/>
                </a:solidFill>
                <a:latin typeface="Roboto Light"/>
                <a:ea typeface="Roboto Light"/>
                <a:cs typeface="Roboto Light"/>
                <a:sym typeface="Roboto Light"/>
              </a:rPr>
              <a:t>: z-scores oriented around benchmark instead of the mean</a:t>
            </a:r>
            <a:endParaRPr sz="1700">
              <a:solidFill>
                <a:schemeClr val="dk1"/>
              </a:solidFill>
              <a:latin typeface="Roboto Light"/>
              <a:ea typeface="Roboto Light"/>
              <a:cs typeface="Roboto Light"/>
              <a:sym typeface="Roboto Light"/>
            </a:endParaRPr>
          </a:p>
          <a:p>
            <a:pPr indent="-336550" lvl="0" marL="457200" rtl="0" algn="l">
              <a:lnSpc>
                <a:spcPct val="115000"/>
              </a:lnSpc>
              <a:spcBef>
                <a:spcPts val="0"/>
              </a:spcBef>
              <a:spcAft>
                <a:spcPts val="0"/>
              </a:spcAft>
              <a:buClr>
                <a:schemeClr val="dk1"/>
              </a:buClr>
              <a:buSzPts val="1700"/>
              <a:buFont typeface="Roboto Light"/>
              <a:buChar char="●"/>
            </a:pPr>
            <a:r>
              <a:rPr lang="en" sz="1700">
                <a:solidFill>
                  <a:schemeClr val="dk1"/>
                </a:solidFill>
                <a:latin typeface="Roboto Light"/>
                <a:ea typeface="Roboto Light"/>
                <a:cs typeface="Roboto Light"/>
                <a:sym typeface="Roboto Light"/>
              </a:rPr>
              <a:t>A b-score is the distance from a score and its benchmark</a:t>
            </a:r>
            <a:endParaRPr sz="1700">
              <a:solidFill>
                <a:schemeClr val="dk1"/>
              </a:solidFill>
              <a:latin typeface="Roboto Light"/>
              <a:ea typeface="Roboto Light"/>
              <a:cs typeface="Roboto Light"/>
              <a:sym typeface="Roboto Light"/>
            </a:endParaRPr>
          </a:p>
          <a:p>
            <a:pPr indent="0" lvl="0" marL="457200" rtl="0" algn="l">
              <a:lnSpc>
                <a:spcPct val="115000"/>
              </a:lnSpc>
              <a:spcBef>
                <a:spcPts val="0"/>
              </a:spcBef>
              <a:spcAft>
                <a:spcPts val="0"/>
              </a:spcAft>
              <a:buNone/>
            </a:pPr>
            <a:r>
              <a:t/>
            </a:r>
            <a:endParaRPr sz="1700">
              <a:solidFill>
                <a:schemeClr val="dk1"/>
              </a:solidFill>
              <a:latin typeface="Open Sans Light"/>
              <a:ea typeface="Open Sans Light"/>
              <a:cs typeface="Open Sans Light"/>
              <a:sym typeface="Open Sans Light"/>
            </a:endParaRPr>
          </a:p>
        </p:txBody>
      </p:sp>
      <p:pic>
        <p:nvPicPr>
          <p:cNvPr id="231" name="Google Shape;231;g31125f7a500_0_33"/>
          <p:cNvPicPr preferRelativeResize="0"/>
          <p:nvPr/>
        </p:nvPicPr>
        <p:blipFill>
          <a:blip r:embed="rId5">
            <a:alphaModFix/>
          </a:blip>
          <a:stretch>
            <a:fillRect/>
          </a:stretch>
        </p:blipFill>
        <p:spPr>
          <a:xfrm>
            <a:off x="10505050" y="282725"/>
            <a:ext cx="4550176" cy="3207651"/>
          </a:xfrm>
          <a:prstGeom prst="rect">
            <a:avLst/>
          </a:prstGeom>
          <a:noFill/>
          <a:ln>
            <a:noFill/>
          </a:ln>
        </p:spPr>
      </p:pic>
      <p:sp>
        <p:nvSpPr>
          <p:cNvPr id="232" name="Google Shape;232;g31125f7a500_0_33"/>
          <p:cNvSpPr/>
          <p:nvPr/>
        </p:nvSpPr>
        <p:spPr>
          <a:xfrm>
            <a:off x="4361390" y="3787880"/>
            <a:ext cx="2407200" cy="127200"/>
          </a:xfrm>
          <a:prstGeom prst="rect">
            <a:avLst/>
          </a:prstGeom>
          <a:solidFill>
            <a:srgbClr val="CF1515">
              <a:alpha val="393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highlight>
                <a:srgbClr val="CC1111"/>
              </a:highlight>
            </a:endParaRPr>
          </a:p>
        </p:txBody>
      </p:sp>
      <p:sp>
        <p:nvSpPr>
          <p:cNvPr id="233" name="Google Shape;233;g31125f7a500_0_33"/>
          <p:cNvSpPr/>
          <p:nvPr/>
        </p:nvSpPr>
        <p:spPr>
          <a:xfrm>
            <a:off x="7047226" y="3787875"/>
            <a:ext cx="1900800" cy="127200"/>
          </a:xfrm>
          <a:prstGeom prst="rect">
            <a:avLst/>
          </a:prstGeom>
          <a:solidFill>
            <a:srgbClr val="15CF4A">
              <a:alpha val="393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highlight>
                <a:srgbClr val="CC1111"/>
              </a:highlight>
            </a:endParaRPr>
          </a:p>
        </p:txBody>
      </p:sp>
      <p:sp>
        <p:nvSpPr>
          <p:cNvPr id="234" name="Google Shape;234;g31125f7a500_0_33"/>
          <p:cNvSpPr txBox="1"/>
          <p:nvPr/>
        </p:nvSpPr>
        <p:spPr>
          <a:xfrm>
            <a:off x="547550" y="4471625"/>
            <a:ext cx="28404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800">
              <a:solidFill>
                <a:schemeClr val="dk2"/>
              </a:solidFill>
            </a:endParaRPr>
          </a:p>
        </p:txBody>
      </p:sp>
      <p:sp>
        <p:nvSpPr>
          <p:cNvPr id="235" name="Google Shape;235;g31125f7a500_0_33"/>
          <p:cNvSpPr/>
          <p:nvPr/>
        </p:nvSpPr>
        <p:spPr>
          <a:xfrm>
            <a:off x="547550" y="4471625"/>
            <a:ext cx="5568900" cy="461700"/>
          </a:xfrm>
          <a:prstGeom prst="roundRect">
            <a:avLst>
              <a:gd fmla="val 16667" name="adj"/>
            </a:avLst>
          </a:prstGeom>
          <a:solidFill>
            <a:srgbClr val="EEF0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Roboto"/>
                <a:ea typeface="Roboto"/>
                <a:cs typeface="Roboto"/>
                <a:sym typeface="Roboto"/>
              </a:rPr>
              <a:t>B-scores are what we are trying to predict with our models</a:t>
            </a:r>
            <a:endParaRPr b="1">
              <a:latin typeface="Roboto"/>
              <a:ea typeface="Roboto"/>
              <a:cs typeface="Roboto"/>
              <a:sym typeface="Roboto"/>
            </a:endParaRPr>
          </a:p>
        </p:txBody>
      </p:sp>
      <p:sp>
        <p:nvSpPr>
          <p:cNvPr id="236" name="Google Shape;236;g31125f7a500_0_33"/>
          <p:cNvSpPr txBox="1"/>
          <p:nvPr/>
        </p:nvSpPr>
        <p:spPr>
          <a:xfrm>
            <a:off x="6560950" y="3915075"/>
            <a:ext cx="742500" cy="33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100">
                <a:solidFill>
                  <a:srgbClr val="34457F"/>
                </a:solidFill>
                <a:latin typeface="Roboto"/>
                <a:ea typeface="Roboto"/>
                <a:cs typeface="Roboto"/>
                <a:sym typeface="Roboto"/>
              </a:rPr>
              <a:t>z</a:t>
            </a:r>
            <a:r>
              <a:rPr lang="en" sz="1100">
                <a:solidFill>
                  <a:srgbClr val="34457F"/>
                </a:solidFill>
                <a:latin typeface="Roboto"/>
                <a:ea typeface="Roboto"/>
                <a:cs typeface="Roboto"/>
                <a:sym typeface="Roboto"/>
              </a:rPr>
              <a:t>-score</a:t>
            </a:r>
            <a:endParaRPr sz="600">
              <a:solidFill>
                <a:srgbClr val="34457F"/>
              </a:solidFill>
              <a:latin typeface="Roboto"/>
              <a:ea typeface="Roboto"/>
              <a:cs typeface="Roboto"/>
              <a:sym typeface="Roboto"/>
            </a:endParaRPr>
          </a:p>
        </p:txBody>
      </p:sp>
      <p:sp>
        <p:nvSpPr>
          <p:cNvPr id="237" name="Google Shape;237;g31125f7a500_0_33"/>
          <p:cNvSpPr txBox="1"/>
          <p:nvPr/>
        </p:nvSpPr>
        <p:spPr>
          <a:xfrm rot="-5400000">
            <a:off x="3947750" y="2233450"/>
            <a:ext cx="742500" cy="33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34457F"/>
                </a:solidFill>
                <a:latin typeface="Roboto"/>
                <a:ea typeface="Roboto"/>
                <a:cs typeface="Roboto"/>
                <a:sym typeface="Roboto"/>
              </a:rPr>
              <a:t>Density</a:t>
            </a:r>
            <a:endParaRPr sz="600">
              <a:solidFill>
                <a:srgbClr val="34457F"/>
              </a:solidFill>
              <a:latin typeface="Roboto"/>
              <a:ea typeface="Roboto"/>
              <a:cs typeface="Roboto"/>
              <a:sym typeface="Roboto"/>
            </a:endParaRPr>
          </a:p>
        </p:txBody>
      </p:sp>
      <p:cxnSp>
        <p:nvCxnSpPr>
          <p:cNvPr id="238" name="Google Shape;238;g31125f7a500_0_33"/>
          <p:cNvCxnSpPr/>
          <p:nvPr/>
        </p:nvCxnSpPr>
        <p:spPr>
          <a:xfrm>
            <a:off x="6173400" y="1413625"/>
            <a:ext cx="9300" cy="2333700"/>
          </a:xfrm>
          <a:prstGeom prst="straightConnector1">
            <a:avLst/>
          </a:prstGeom>
          <a:noFill/>
          <a:ln cap="flat" cmpd="sng" w="28575">
            <a:solidFill>
              <a:srgbClr val="0E5580"/>
            </a:solidFill>
            <a:prstDash val="dash"/>
            <a:round/>
            <a:headEnd len="med" w="med" type="none"/>
            <a:tailEnd len="med" w="med" type="none"/>
          </a:ln>
        </p:spPr>
      </p:cxnSp>
      <p:cxnSp>
        <p:nvCxnSpPr>
          <p:cNvPr id="239" name="Google Shape;239;g31125f7a500_0_33"/>
          <p:cNvCxnSpPr/>
          <p:nvPr/>
        </p:nvCxnSpPr>
        <p:spPr>
          <a:xfrm>
            <a:off x="5898075" y="1188875"/>
            <a:ext cx="252600" cy="208500"/>
          </a:xfrm>
          <a:prstGeom prst="straightConnector1">
            <a:avLst/>
          </a:prstGeom>
          <a:noFill/>
          <a:ln cap="flat" cmpd="sng" w="9525">
            <a:solidFill>
              <a:srgbClr val="34457F"/>
            </a:solidFill>
            <a:prstDash val="solid"/>
            <a:round/>
            <a:headEnd len="med" w="med" type="none"/>
            <a:tailEnd len="med" w="med" type="triangle"/>
          </a:ln>
        </p:spPr>
      </p:cxnSp>
      <p:sp>
        <p:nvSpPr>
          <p:cNvPr id="240" name="Google Shape;240;g31125f7a500_0_33"/>
          <p:cNvSpPr txBox="1"/>
          <p:nvPr/>
        </p:nvSpPr>
        <p:spPr>
          <a:xfrm>
            <a:off x="4935700" y="943150"/>
            <a:ext cx="1138500" cy="26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rgbClr val="34457F"/>
                </a:solidFill>
                <a:latin typeface="Roboto"/>
                <a:ea typeface="Roboto"/>
                <a:cs typeface="Roboto"/>
                <a:sym typeface="Roboto"/>
              </a:rPr>
              <a:t>Benchmark</a:t>
            </a:r>
            <a:endParaRPr sz="1300">
              <a:solidFill>
                <a:srgbClr val="34457F"/>
              </a:solidFill>
              <a:latin typeface="Roboto"/>
              <a:ea typeface="Roboto"/>
              <a:cs typeface="Roboto"/>
              <a:sym typeface="Roboto"/>
            </a:endParaRPr>
          </a:p>
        </p:txBody>
      </p:sp>
      <p:sp>
        <p:nvSpPr>
          <p:cNvPr id="241" name="Google Shape;241;g31125f7a500_0_33"/>
          <p:cNvSpPr/>
          <p:nvPr/>
        </p:nvSpPr>
        <p:spPr>
          <a:xfrm>
            <a:off x="6560950" y="1602425"/>
            <a:ext cx="94800" cy="948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2" name="Google Shape;242;g31125f7a500_0_33"/>
          <p:cNvSpPr/>
          <p:nvPr/>
        </p:nvSpPr>
        <p:spPr>
          <a:xfrm>
            <a:off x="6212975" y="1627925"/>
            <a:ext cx="338700" cy="45600"/>
          </a:xfrm>
          <a:prstGeom prst="leftRightArrow">
            <a:avLst>
              <a:gd fmla="val 50000" name="adj1"/>
              <a:gd fmla="val 50000" name="adj2"/>
            </a:avLst>
          </a:prstGeom>
          <a:solidFill>
            <a:srgbClr val="CC1111"/>
          </a:solidFill>
          <a:ln cap="flat" cmpd="sng" w="9525">
            <a:solidFill>
              <a:srgbClr val="CC111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243" name="Google Shape;243;g31125f7a500_0_33"/>
          <p:cNvCxnSpPr/>
          <p:nvPr/>
        </p:nvCxnSpPr>
        <p:spPr>
          <a:xfrm flipH="1">
            <a:off x="6396200" y="1221325"/>
            <a:ext cx="72000" cy="403200"/>
          </a:xfrm>
          <a:prstGeom prst="straightConnector1">
            <a:avLst/>
          </a:prstGeom>
          <a:noFill/>
          <a:ln cap="flat" cmpd="sng" w="9525">
            <a:solidFill>
              <a:srgbClr val="CC1111"/>
            </a:solidFill>
            <a:prstDash val="solid"/>
            <a:round/>
            <a:headEnd len="med" w="med" type="none"/>
            <a:tailEnd len="med" w="med" type="triangle"/>
          </a:ln>
        </p:spPr>
      </p:cxnSp>
      <p:sp>
        <p:nvSpPr>
          <p:cNvPr id="244" name="Google Shape;244;g31125f7a500_0_33"/>
          <p:cNvSpPr txBox="1"/>
          <p:nvPr/>
        </p:nvSpPr>
        <p:spPr>
          <a:xfrm>
            <a:off x="6150675" y="943150"/>
            <a:ext cx="776700" cy="26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300">
                <a:solidFill>
                  <a:srgbClr val="CC1111"/>
                </a:solidFill>
                <a:latin typeface="Roboto"/>
                <a:ea typeface="Roboto"/>
                <a:cs typeface="Roboto"/>
                <a:sym typeface="Roboto"/>
              </a:rPr>
              <a:t>b</a:t>
            </a:r>
            <a:r>
              <a:rPr lang="en" sz="1300">
                <a:solidFill>
                  <a:srgbClr val="CC1111"/>
                </a:solidFill>
                <a:latin typeface="Roboto"/>
                <a:ea typeface="Roboto"/>
                <a:cs typeface="Roboto"/>
                <a:sym typeface="Roboto"/>
              </a:rPr>
              <a:t>-score</a:t>
            </a:r>
            <a:endParaRPr sz="1300">
              <a:solidFill>
                <a:srgbClr val="CC1111"/>
              </a:solidFill>
              <a:latin typeface="Roboto"/>
              <a:ea typeface="Roboto"/>
              <a:cs typeface="Roboto"/>
              <a:sym typeface="Robo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9" name="Shape 59"/>
        <p:cNvGrpSpPr/>
        <p:nvPr/>
      </p:nvGrpSpPr>
      <p:grpSpPr>
        <a:xfrm>
          <a:off x="0" y="0"/>
          <a:ext cx="0" cy="0"/>
          <a:chOff x="0" y="0"/>
          <a:chExt cx="0" cy="0"/>
        </a:xfrm>
      </p:grpSpPr>
      <p:sp>
        <p:nvSpPr>
          <p:cNvPr id="60" name="Google Shape;60;p5"/>
          <p:cNvSpPr txBox="1"/>
          <p:nvPr/>
        </p:nvSpPr>
        <p:spPr>
          <a:xfrm>
            <a:off x="311700" y="2028304"/>
            <a:ext cx="8520600" cy="10869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800"/>
              <a:buFont typeface="Arial"/>
              <a:buNone/>
            </a:pPr>
            <a:r>
              <a:rPr b="1" lang="en" sz="5000" u="none" cap="none" strike="noStrike">
                <a:solidFill>
                  <a:schemeClr val="dk1"/>
                </a:solidFill>
                <a:latin typeface="Roboto"/>
                <a:ea typeface="Roboto"/>
                <a:cs typeface="Roboto"/>
                <a:sym typeface="Roboto"/>
              </a:rPr>
              <a:t>Introductions</a:t>
            </a:r>
            <a:endParaRPr b="1" sz="5000" u="none" cap="none" strike="noStrike">
              <a:solidFill>
                <a:schemeClr val="dk1"/>
              </a:solidFill>
              <a:latin typeface="Roboto"/>
              <a:ea typeface="Roboto"/>
              <a:cs typeface="Roboto"/>
              <a:sym typeface="Robot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g31a7c22a848_0_44"/>
          <p:cNvSpPr txBox="1"/>
          <p:nvPr>
            <p:ph type="title"/>
          </p:nvPr>
        </p:nvSpPr>
        <p:spPr>
          <a:xfrm>
            <a:off x="21938" y="26770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891"/>
              <a:buNone/>
            </a:pPr>
            <a:r>
              <a:rPr lang="en" sz="2150">
                <a:latin typeface="Montserrat Medium"/>
                <a:ea typeface="Montserrat Medium"/>
                <a:cs typeface="Montserrat Medium"/>
                <a:sym typeface="Montserrat Medium"/>
              </a:rPr>
              <a:t>Before we model: </a:t>
            </a:r>
            <a:r>
              <a:rPr lang="en" sz="2000">
                <a:latin typeface="Montserrat Medium"/>
                <a:ea typeface="Montserrat Medium"/>
                <a:cs typeface="Montserrat Medium"/>
                <a:sym typeface="Montserrat Medium"/>
              </a:rPr>
              <a:t>Initial Correlations, what might </a:t>
            </a:r>
            <a:r>
              <a:rPr lang="en" sz="2000">
                <a:latin typeface="Montserrat Medium"/>
                <a:ea typeface="Montserrat Medium"/>
                <a:cs typeface="Montserrat Medium"/>
                <a:sym typeface="Montserrat Medium"/>
              </a:rPr>
              <a:t>we expect?</a:t>
            </a:r>
            <a:endParaRPr sz="2000">
              <a:latin typeface="Montserrat Medium"/>
              <a:ea typeface="Montserrat Medium"/>
              <a:cs typeface="Montserrat Medium"/>
              <a:sym typeface="Montserrat Medium"/>
            </a:endParaRPr>
          </a:p>
        </p:txBody>
      </p:sp>
      <p:sp>
        <p:nvSpPr>
          <p:cNvPr id="250" name="Google Shape;250;g31a7c22a848_0_44"/>
          <p:cNvSpPr txBox="1"/>
          <p:nvPr/>
        </p:nvSpPr>
        <p:spPr>
          <a:xfrm>
            <a:off x="1106048" y="4541225"/>
            <a:ext cx="30108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700">
                <a:solidFill>
                  <a:srgbClr val="0E9453"/>
                </a:solidFill>
                <a:latin typeface="Roboto"/>
                <a:ea typeface="Roboto"/>
                <a:cs typeface="Roboto"/>
                <a:sym typeface="Roboto"/>
              </a:rPr>
              <a:t>Linear Correlation: +3.5%</a:t>
            </a:r>
            <a:endParaRPr sz="1700">
              <a:solidFill>
                <a:srgbClr val="0E9453"/>
              </a:solidFill>
              <a:latin typeface="Roboto"/>
              <a:ea typeface="Roboto"/>
              <a:cs typeface="Roboto"/>
              <a:sym typeface="Roboto"/>
            </a:endParaRPr>
          </a:p>
        </p:txBody>
      </p:sp>
      <p:grpSp>
        <p:nvGrpSpPr>
          <p:cNvPr id="251" name="Google Shape;251;g31a7c22a848_0_44"/>
          <p:cNvGrpSpPr/>
          <p:nvPr/>
        </p:nvGrpSpPr>
        <p:grpSpPr>
          <a:xfrm>
            <a:off x="21961" y="949977"/>
            <a:ext cx="9100080" cy="3481684"/>
            <a:chOff x="1209905" y="1278475"/>
            <a:chExt cx="7777182" cy="2967176"/>
          </a:xfrm>
        </p:grpSpPr>
        <p:grpSp>
          <p:nvGrpSpPr>
            <p:cNvPr id="252" name="Google Shape;252;g31a7c22a848_0_44"/>
            <p:cNvGrpSpPr/>
            <p:nvPr/>
          </p:nvGrpSpPr>
          <p:grpSpPr>
            <a:xfrm>
              <a:off x="1209905" y="1278477"/>
              <a:ext cx="7777182" cy="2967166"/>
              <a:chOff x="-578425" y="-270350"/>
              <a:chExt cx="13415873" cy="5118451"/>
            </a:xfrm>
          </p:grpSpPr>
          <p:pic>
            <p:nvPicPr>
              <p:cNvPr id="253" name="Google Shape;253;g31a7c22a848_0_44"/>
              <p:cNvPicPr preferRelativeResize="0"/>
              <p:nvPr/>
            </p:nvPicPr>
            <p:blipFill rotWithShape="1">
              <a:blip r:embed="rId3">
                <a:alphaModFix/>
              </a:blip>
              <a:srcRect b="0" l="1176" r="0" t="1922"/>
              <a:stretch/>
            </p:blipFill>
            <p:spPr>
              <a:xfrm>
                <a:off x="-578425" y="-270350"/>
                <a:ext cx="6643076" cy="5118450"/>
              </a:xfrm>
              <a:prstGeom prst="rect">
                <a:avLst/>
              </a:prstGeom>
              <a:noFill/>
              <a:ln>
                <a:noFill/>
              </a:ln>
            </p:spPr>
          </p:pic>
          <p:pic>
            <p:nvPicPr>
              <p:cNvPr id="254" name="Google Shape;254;g31a7c22a848_0_44"/>
              <p:cNvPicPr preferRelativeResize="0"/>
              <p:nvPr/>
            </p:nvPicPr>
            <p:blipFill rotWithShape="1">
              <a:blip r:embed="rId4">
                <a:alphaModFix/>
              </a:blip>
              <a:srcRect b="0" l="842" r="0" t="1922"/>
              <a:stretch/>
            </p:blipFill>
            <p:spPr>
              <a:xfrm>
                <a:off x="6064650" y="-270349"/>
                <a:ext cx="6772798" cy="5118450"/>
              </a:xfrm>
              <a:prstGeom prst="rect">
                <a:avLst/>
              </a:prstGeom>
              <a:noFill/>
              <a:ln>
                <a:noFill/>
              </a:ln>
            </p:spPr>
          </p:pic>
        </p:grpSp>
        <p:pic>
          <p:nvPicPr>
            <p:cNvPr id="255" name="Google Shape;255;g31a7c22a848_0_44"/>
            <p:cNvPicPr preferRelativeResize="0"/>
            <p:nvPr/>
          </p:nvPicPr>
          <p:blipFill rotWithShape="1">
            <a:blip r:embed="rId5">
              <a:alphaModFix/>
            </a:blip>
            <a:srcRect b="0" l="0" r="0" t="1497"/>
            <a:stretch/>
          </p:blipFill>
          <p:spPr>
            <a:xfrm>
              <a:off x="5102287" y="1278475"/>
              <a:ext cx="3884787" cy="2967176"/>
            </a:xfrm>
            <a:prstGeom prst="rect">
              <a:avLst/>
            </a:prstGeom>
            <a:noFill/>
            <a:ln>
              <a:noFill/>
            </a:ln>
          </p:spPr>
        </p:pic>
      </p:grpSp>
      <p:sp>
        <p:nvSpPr>
          <p:cNvPr id="256" name="Google Shape;256;g31a7c22a848_0_44"/>
          <p:cNvSpPr txBox="1"/>
          <p:nvPr/>
        </p:nvSpPr>
        <p:spPr>
          <a:xfrm>
            <a:off x="5147562" y="4541225"/>
            <a:ext cx="31629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700">
                <a:solidFill>
                  <a:srgbClr val="0E9453"/>
                </a:solidFill>
                <a:latin typeface="Roboto"/>
                <a:ea typeface="Roboto"/>
                <a:cs typeface="Roboto"/>
                <a:sym typeface="Roboto"/>
              </a:rPr>
              <a:t>Linear Correlation: +1.94%</a:t>
            </a:r>
            <a:endParaRPr sz="1700">
              <a:solidFill>
                <a:srgbClr val="0E9453"/>
              </a:solidFill>
              <a:latin typeface="Roboto"/>
              <a:ea typeface="Roboto"/>
              <a:cs typeface="Roboto"/>
              <a:sym typeface="Roboto"/>
            </a:endParaRPr>
          </a:p>
        </p:txBody>
      </p:sp>
      <p:grpSp>
        <p:nvGrpSpPr>
          <p:cNvPr id="257" name="Google Shape;257;g31a7c22a848_0_44"/>
          <p:cNvGrpSpPr/>
          <p:nvPr/>
        </p:nvGrpSpPr>
        <p:grpSpPr>
          <a:xfrm>
            <a:off x="8416723" y="167399"/>
            <a:ext cx="509578" cy="492897"/>
            <a:chOff x="8049325" y="164100"/>
            <a:chExt cx="548700" cy="548700"/>
          </a:xfrm>
        </p:grpSpPr>
        <p:sp>
          <p:nvSpPr>
            <p:cNvPr id="258" name="Google Shape;258;g31a7c22a848_0_44"/>
            <p:cNvSpPr/>
            <p:nvPr/>
          </p:nvSpPr>
          <p:spPr>
            <a:xfrm>
              <a:off x="8049325" y="164100"/>
              <a:ext cx="548700" cy="548700"/>
            </a:xfrm>
            <a:prstGeom prst="ellipse">
              <a:avLst/>
            </a:prstGeom>
            <a:solidFill>
              <a:srgbClr val="002D4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59" name="Google Shape;259;g31a7c22a848_0_44"/>
            <p:cNvPicPr preferRelativeResize="0"/>
            <p:nvPr/>
          </p:nvPicPr>
          <p:blipFill rotWithShape="1">
            <a:blip r:embed="rId6">
              <a:alphaModFix/>
            </a:blip>
            <a:srcRect b="0" l="0" r="0" t="0"/>
            <a:stretch/>
          </p:blipFill>
          <p:spPr>
            <a:xfrm>
              <a:off x="8120825" y="320040"/>
              <a:ext cx="405700" cy="259650"/>
            </a:xfrm>
            <a:prstGeom prst="rect">
              <a:avLst/>
            </a:prstGeom>
            <a:noFill/>
            <a:ln>
              <a:noFill/>
            </a:ln>
          </p:spPr>
        </p:pic>
      </p:gr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63" name="Shape 263"/>
        <p:cNvGrpSpPr/>
        <p:nvPr/>
      </p:nvGrpSpPr>
      <p:grpSpPr>
        <a:xfrm>
          <a:off x="0" y="0"/>
          <a:ext cx="0" cy="0"/>
          <a:chOff x="0" y="0"/>
          <a:chExt cx="0" cy="0"/>
        </a:xfrm>
      </p:grpSpPr>
      <p:sp>
        <p:nvSpPr>
          <p:cNvPr id="264" name="Google Shape;264;g31a7c22a848_0_5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n" sz="2520">
                <a:latin typeface="Montserrat Medium"/>
                <a:ea typeface="Montserrat Medium"/>
                <a:cs typeface="Montserrat Medium"/>
                <a:sym typeface="Montserrat Medium"/>
              </a:rPr>
              <a:t>Vendor Product Breakdowns</a:t>
            </a:r>
            <a:endParaRPr sz="2520">
              <a:latin typeface="Montserrat Medium"/>
              <a:ea typeface="Montserrat Medium"/>
              <a:cs typeface="Montserrat Medium"/>
              <a:sym typeface="Montserrat Medium"/>
            </a:endParaRPr>
          </a:p>
        </p:txBody>
      </p:sp>
      <p:graphicFrame>
        <p:nvGraphicFramePr>
          <p:cNvPr id="265" name="Google Shape;265;g31a7c22a848_0_54"/>
          <p:cNvGraphicFramePr/>
          <p:nvPr/>
        </p:nvGraphicFramePr>
        <p:xfrm>
          <a:off x="1190875" y="1527100"/>
          <a:ext cx="3000000" cy="3000000"/>
        </p:xfrm>
        <a:graphic>
          <a:graphicData uri="http://schemas.openxmlformats.org/drawingml/2006/table">
            <a:tbl>
              <a:tblPr>
                <a:noFill/>
                <a:tableStyleId>{A5629663-C9FF-4143-989D-A6EB3D8E49C7}</a:tableStyleId>
              </a:tblPr>
              <a:tblGrid>
                <a:gridCol w="3381125"/>
                <a:gridCol w="3381125"/>
              </a:tblGrid>
              <a:tr h="381000">
                <a:tc>
                  <a:txBody>
                    <a:bodyPr/>
                    <a:lstStyle/>
                    <a:p>
                      <a:pPr indent="0" lvl="0" marL="0" rtl="0" algn="l">
                        <a:spcBef>
                          <a:spcPts val="0"/>
                        </a:spcBef>
                        <a:spcAft>
                          <a:spcPts val="0"/>
                        </a:spcAft>
                        <a:buNone/>
                      </a:pPr>
                      <a:r>
                        <a:rPr b="1" lang="en" sz="1600">
                          <a:solidFill>
                            <a:schemeClr val="dk1"/>
                          </a:solidFill>
                          <a:latin typeface="Roboto"/>
                          <a:ea typeface="Roboto"/>
                          <a:cs typeface="Roboto"/>
                          <a:sym typeface="Roboto"/>
                        </a:rPr>
                        <a:t>Vendor Product</a:t>
                      </a:r>
                      <a:endParaRPr b="1" sz="1600">
                        <a:solidFill>
                          <a:schemeClr val="dk1"/>
                        </a:solidFill>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b="1" lang="en" sz="1600">
                          <a:solidFill>
                            <a:schemeClr val="dk1"/>
                          </a:solidFill>
                          <a:latin typeface="Roboto"/>
                          <a:ea typeface="Roboto"/>
                          <a:cs typeface="Roboto"/>
                          <a:sym typeface="Roboto"/>
                        </a:rPr>
                        <a:t>Subject Proficiency Correlation</a:t>
                      </a:r>
                      <a:endParaRPr b="1" sz="1600">
                        <a:solidFill>
                          <a:schemeClr val="dk1"/>
                        </a:solidFill>
                        <a:latin typeface="Roboto"/>
                        <a:ea typeface="Roboto"/>
                        <a:cs typeface="Roboto"/>
                        <a:sym typeface="Roboto"/>
                      </a:endParaRPr>
                    </a:p>
                  </a:txBody>
                  <a:tcPr marT="91425" marB="91425" marR="91425" marL="91425"/>
                </a:tc>
              </a:tr>
              <a:tr h="381000">
                <a:tc>
                  <a:txBody>
                    <a:bodyPr/>
                    <a:lstStyle/>
                    <a:p>
                      <a:pPr indent="0" lvl="0" marL="0" rtl="0" algn="l">
                        <a:spcBef>
                          <a:spcPts val="0"/>
                        </a:spcBef>
                        <a:spcAft>
                          <a:spcPts val="0"/>
                        </a:spcAft>
                        <a:buNone/>
                      </a:pPr>
                      <a:r>
                        <a:rPr lang="en" sz="1600">
                          <a:solidFill>
                            <a:schemeClr val="dk1"/>
                          </a:solidFill>
                          <a:latin typeface="Roboto Light"/>
                          <a:ea typeface="Roboto Light"/>
                          <a:cs typeface="Roboto Light"/>
                          <a:sym typeface="Roboto Light"/>
                        </a:rPr>
                        <a:t>Reflex Math</a:t>
                      </a:r>
                      <a:endParaRPr sz="1600">
                        <a:solidFill>
                          <a:schemeClr val="dk1"/>
                        </a:solidFill>
                        <a:latin typeface="Roboto Light"/>
                        <a:ea typeface="Roboto Light"/>
                        <a:cs typeface="Roboto Light"/>
                        <a:sym typeface="Roboto Light"/>
                      </a:endParaRPr>
                    </a:p>
                  </a:txBody>
                  <a:tcPr marT="91425" marB="91425" marR="91425" marL="91425"/>
                </a:tc>
                <a:tc>
                  <a:txBody>
                    <a:bodyPr/>
                    <a:lstStyle/>
                    <a:p>
                      <a:pPr indent="0" lvl="0" marL="0" rtl="0" algn="l">
                        <a:spcBef>
                          <a:spcPts val="0"/>
                        </a:spcBef>
                        <a:spcAft>
                          <a:spcPts val="0"/>
                        </a:spcAft>
                        <a:buNone/>
                      </a:pPr>
                      <a:r>
                        <a:rPr lang="en" sz="1600">
                          <a:solidFill>
                            <a:srgbClr val="0E9453"/>
                          </a:solidFill>
                          <a:latin typeface="Roboto Light"/>
                          <a:ea typeface="Roboto Light"/>
                          <a:cs typeface="Roboto Light"/>
                          <a:sym typeface="Roboto Light"/>
                        </a:rPr>
                        <a:t>+</a:t>
                      </a:r>
                      <a:r>
                        <a:rPr lang="en" sz="1600">
                          <a:solidFill>
                            <a:srgbClr val="0E9453"/>
                          </a:solidFill>
                          <a:latin typeface="Roboto Light"/>
                          <a:ea typeface="Roboto Light"/>
                          <a:cs typeface="Roboto Light"/>
                          <a:sym typeface="Roboto Light"/>
                        </a:rPr>
                        <a:t>3.5%</a:t>
                      </a:r>
                      <a:endParaRPr sz="1600">
                        <a:solidFill>
                          <a:srgbClr val="0E9453"/>
                        </a:solidFill>
                        <a:latin typeface="Roboto Light"/>
                        <a:ea typeface="Roboto Light"/>
                        <a:cs typeface="Roboto Light"/>
                        <a:sym typeface="Roboto Light"/>
                      </a:endParaRPr>
                    </a:p>
                  </a:txBody>
                  <a:tcPr marT="91425" marB="91425" marR="91425" marL="91425"/>
                </a:tc>
              </a:tr>
              <a:tr h="381000">
                <a:tc>
                  <a:txBody>
                    <a:bodyPr/>
                    <a:lstStyle/>
                    <a:p>
                      <a:pPr indent="0" lvl="0" marL="0" rtl="0" algn="l">
                        <a:spcBef>
                          <a:spcPts val="0"/>
                        </a:spcBef>
                        <a:spcAft>
                          <a:spcPts val="0"/>
                        </a:spcAft>
                        <a:buNone/>
                      </a:pPr>
                      <a:r>
                        <a:rPr lang="en" sz="1600">
                          <a:solidFill>
                            <a:schemeClr val="dk1"/>
                          </a:solidFill>
                          <a:latin typeface="Roboto Light"/>
                          <a:ea typeface="Roboto Light"/>
                          <a:cs typeface="Roboto Light"/>
                          <a:sym typeface="Roboto Light"/>
                        </a:rPr>
                        <a:t>IXL Math</a:t>
                      </a:r>
                      <a:endParaRPr sz="1600">
                        <a:solidFill>
                          <a:schemeClr val="dk1"/>
                        </a:solidFill>
                        <a:latin typeface="Roboto Light"/>
                        <a:ea typeface="Roboto Light"/>
                        <a:cs typeface="Roboto Light"/>
                        <a:sym typeface="Roboto Light"/>
                      </a:endParaRPr>
                    </a:p>
                  </a:txBody>
                  <a:tcPr marT="91425" marB="91425" marR="91425" marL="91425"/>
                </a:tc>
                <a:tc>
                  <a:txBody>
                    <a:bodyPr/>
                    <a:lstStyle/>
                    <a:p>
                      <a:pPr indent="0" lvl="0" marL="0" rtl="0" algn="l">
                        <a:spcBef>
                          <a:spcPts val="0"/>
                        </a:spcBef>
                        <a:spcAft>
                          <a:spcPts val="0"/>
                        </a:spcAft>
                        <a:buNone/>
                      </a:pPr>
                      <a:r>
                        <a:rPr lang="en" sz="1600">
                          <a:solidFill>
                            <a:srgbClr val="E06666"/>
                          </a:solidFill>
                          <a:latin typeface="Roboto Light"/>
                          <a:ea typeface="Roboto Light"/>
                          <a:cs typeface="Roboto Light"/>
                          <a:sym typeface="Roboto Light"/>
                        </a:rPr>
                        <a:t>-13%</a:t>
                      </a:r>
                      <a:endParaRPr sz="1600">
                        <a:solidFill>
                          <a:srgbClr val="E06666"/>
                        </a:solidFill>
                        <a:latin typeface="Roboto Light"/>
                        <a:ea typeface="Roboto Light"/>
                        <a:cs typeface="Roboto Light"/>
                        <a:sym typeface="Roboto Light"/>
                      </a:endParaRPr>
                    </a:p>
                  </a:txBody>
                  <a:tcPr marT="91425" marB="91425" marR="91425" marL="91425"/>
                </a:tc>
              </a:tr>
              <a:tr h="381000">
                <a:tc>
                  <a:txBody>
                    <a:bodyPr/>
                    <a:lstStyle/>
                    <a:p>
                      <a:pPr indent="0" lvl="0" marL="0" rtl="0" algn="l">
                        <a:spcBef>
                          <a:spcPts val="0"/>
                        </a:spcBef>
                        <a:spcAft>
                          <a:spcPts val="0"/>
                        </a:spcAft>
                        <a:buNone/>
                      </a:pPr>
                      <a:r>
                        <a:rPr lang="en" sz="1600">
                          <a:solidFill>
                            <a:schemeClr val="dk1"/>
                          </a:solidFill>
                          <a:latin typeface="Roboto Light"/>
                          <a:ea typeface="Roboto Light"/>
                          <a:cs typeface="Roboto Light"/>
                          <a:sym typeface="Roboto Light"/>
                        </a:rPr>
                        <a:t>IXL Science</a:t>
                      </a:r>
                      <a:endParaRPr sz="1600">
                        <a:solidFill>
                          <a:schemeClr val="dk1"/>
                        </a:solidFill>
                        <a:latin typeface="Roboto Light"/>
                        <a:ea typeface="Roboto Light"/>
                        <a:cs typeface="Roboto Light"/>
                        <a:sym typeface="Roboto Light"/>
                      </a:endParaRPr>
                    </a:p>
                  </a:txBody>
                  <a:tcPr marT="91425" marB="91425" marR="91425" marL="91425"/>
                </a:tc>
                <a:tc>
                  <a:txBody>
                    <a:bodyPr/>
                    <a:lstStyle/>
                    <a:p>
                      <a:pPr indent="0" lvl="0" marL="0" rtl="0" algn="l">
                        <a:spcBef>
                          <a:spcPts val="0"/>
                        </a:spcBef>
                        <a:spcAft>
                          <a:spcPts val="0"/>
                        </a:spcAft>
                        <a:buNone/>
                      </a:pPr>
                      <a:r>
                        <a:rPr lang="en" sz="1600">
                          <a:solidFill>
                            <a:srgbClr val="E06666"/>
                          </a:solidFill>
                          <a:latin typeface="Roboto Light"/>
                          <a:ea typeface="Roboto Light"/>
                          <a:cs typeface="Roboto Light"/>
                          <a:sym typeface="Roboto Light"/>
                        </a:rPr>
                        <a:t>-0.0048%</a:t>
                      </a:r>
                      <a:endParaRPr sz="1600">
                        <a:solidFill>
                          <a:srgbClr val="E06666"/>
                        </a:solidFill>
                        <a:latin typeface="Roboto Light"/>
                        <a:ea typeface="Roboto Light"/>
                        <a:cs typeface="Roboto Light"/>
                        <a:sym typeface="Roboto Light"/>
                      </a:endParaRPr>
                    </a:p>
                  </a:txBody>
                  <a:tcPr marT="91425" marB="91425" marR="91425" marL="91425"/>
                </a:tc>
              </a:tr>
              <a:tr h="381000">
                <a:tc>
                  <a:txBody>
                    <a:bodyPr/>
                    <a:lstStyle/>
                    <a:p>
                      <a:pPr indent="0" lvl="0" marL="0" rtl="0" algn="l">
                        <a:spcBef>
                          <a:spcPts val="0"/>
                        </a:spcBef>
                        <a:spcAft>
                          <a:spcPts val="0"/>
                        </a:spcAft>
                        <a:buNone/>
                      </a:pPr>
                      <a:r>
                        <a:rPr lang="en" sz="1600">
                          <a:solidFill>
                            <a:schemeClr val="dk1"/>
                          </a:solidFill>
                          <a:latin typeface="Roboto Light"/>
                          <a:ea typeface="Roboto Light"/>
                          <a:cs typeface="Roboto Light"/>
                          <a:sym typeface="Roboto Light"/>
                        </a:rPr>
                        <a:t>IXL Social Studies</a:t>
                      </a:r>
                      <a:endParaRPr sz="1600">
                        <a:solidFill>
                          <a:schemeClr val="dk1"/>
                        </a:solidFill>
                        <a:latin typeface="Roboto Light"/>
                        <a:ea typeface="Roboto Light"/>
                        <a:cs typeface="Roboto Light"/>
                        <a:sym typeface="Roboto Light"/>
                      </a:endParaRPr>
                    </a:p>
                  </a:txBody>
                  <a:tcPr marT="91425" marB="91425" marR="91425" marL="91425"/>
                </a:tc>
                <a:tc>
                  <a:txBody>
                    <a:bodyPr/>
                    <a:lstStyle/>
                    <a:p>
                      <a:pPr indent="0" lvl="0" marL="0" rtl="0" algn="l">
                        <a:spcBef>
                          <a:spcPts val="0"/>
                        </a:spcBef>
                        <a:spcAft>
                          <a:spcPts val="0"/>
                        </a:spcAft>
                        <a:buNone/>
                      </a:pPr>
                      <a:r>
                        <a:rPr lang="en" sz="1600">
                          <a:solidFill>
                            <a:srgbClr val="0E9453"/>
                          </a:solidFill>
                          <a:latin typeface="Roboto Light"/>
                          <a:ea typeface="Roboto Light"/>
                          <a:cs typeface="Roboto Light"/>
                          <a:sym typeface="Roboto Light"/>
                        </a:rPr>
                        <a:t>+</a:t>
                      </a:r>
                      <a:r>
                        <a:rPr lang="en" sz="1600">
                          <a:solidFill>
                            <a:srgbClr val="0E9453"/>
                          </a:solidFill>
                          <a:latin typeface="Roboto Light"/>
                          <a:ea typeface="Roboto Light"/>
                          <a:cs typeface="Roboto Light"/>
                          <a:sym typeface="Roboto Light"/>
                        </a:rPr>
                        <a:t>2.8%</a:t>
                      </a:r>
                      <a:endParaRPr sz="1600">
                        <a:solidFill>
                          <a:srgbClr val="0E9453"/>
                        </a:solidFill>
                        <a:latin typeface="Roboto Light"/>
                        <a:ea typeface="Roboto Light"/>
                        <a:cs typeface="Roboto Light"/>
                        <a:sym typeface="Roboto Light"/>
                      </a:endParaRPr>
                    </a:p>
                  </a:txBody>
                  <a:tcPr marT="91425" marB="91425" marR="91425" marL="91425"/>
                </a:tc>
              </a:tr>
              <a:tr h="381000">
                <a:tc>
                  <a:txBody>
                    <a:bodyPr/>
                    <a:lstStyle/>
                    <a:p>
                      <a:pPr indent="0" lvl="0" marL="0" rtl="0" algn="l">
                        <a:spcBef>
                          <a:spcPts val="0"/>
                        </a:spcBef>
                        <a:spcAft>
                          <a:spcPts val="0"/>
                        </a:spcAft>
                        <a:buNone/>
                      </a:pPr>
                      <a:r>
                        <a:rPr lang="en" sz="1600">
                          <a:solidFill>
                            <a:schemeClr val="dk1"/>
                          </a:solidFill>
                          <a:latin typeface="Roboto Light"/>
                          <a:ea typeface="Roboto Light"/>
                          <a:cs typeface="Roboto Light"/>
                          <a:sym typeface="Roboto Light"/>
                        </a:rPr>
                        <a:t>Accelerated Reader</a:t>
                      </a:r>
                      <a:endParaRPr sz="1600">
                        <a:solidFill>
                          <a:schemeClr val="dk1"/>
                        </a:solidFill>
                        <a:latin typeface="Roboto Light"/>
                        <a:ea typeface="Roboto Light"/>
                        <a:cs typeface="Roboto Light"/>
                        <a:sym typeface="Roboto Light"/>
                      </a:endParaRPr>
                    </a:p>
                  </a:txBody>
                  <a:tcPr marT="91425" marB="91425" marR="91425" marL="91425"/>
                </a:tc>
                <a:tc>
                  <a:txBody>
                    <a:bodyPr/>
                    <a:lstStyle/>
                    <a:p>
                      <a:pPr indent="0" lvl="0" marL="0" rtl="0" algn="l">
                        <a:spcBef>
                          <a:spcPts val="0"/>
                        </a:spcBef>
                        <a:spcAft>
                          <a:spcPts val="0"/>
                        </a:spcAft>
                        <a:buNone/>
                      </a:pPr>
                      <a:r>
                        <a:rPr lang="en" sz="1600">
                          <a:solidFill>
                            <a:srgbClr val="0E9453"/>
                          </a:solidFill>
                          <a:latin typeface="Roboto Light"/>
                          <a:ea typeface="Roboto Light"/>
                          <a:cs typeface="Roboto Light"/>
                          <a:sym typeface="Roboto Light"/>
                        </a:rPr>
                        <a:t>+</a:t>
                      </a:r>
                      <a:r>
                        <a:rPr lang="en" sz="1600">
                          <a:solidFill>
                            <a:srgbClr val="0E9453"/>
                          </a:solidFill>
                          <a:latin typeface="Roboto Light"/>
                          <a:ea typeface="Roboto Light"/>
                          <a:cs typeface="Roboto Light"/>
                          <a:sym typeface="Roboto Light"/>
                        </a:rPr>
                        <a:t>1.94%</a:t>
                      </a:r>
                      <a:endParaRPr sz="1600">
                        <a:solidFill>
                          <a:srgbClr val="0E9453"/>
                        </a:solidFill>
                        <a:latin typeface="Roboto Light"/>
                        <a:ea typeface="Roboto Light"/>
                        <a:cs typeface="Roboto Light"/>
                        <a:sym typeface="Roboto Light"/>
                      </a:endParaRPr>
                    </a:p>
                  </a:txBody>
                  <a:tcPr marT="91425" marB="91425" marR="91425" marL="91425"/>
                </a:tc>
              </a:tr>
              <a:tr h="381000">
                <a:tc>
                  <a:txBody>
                    <a:bodyPr/>
                    <a:lstStyle/>
                    <a:p>
                      <a:pPr indent="0" lvl="0" marL="0" rtl="0" algn="l">
                        <a:spcBef>
                          <a:spcPts val="0"/>
                        </a:spcBef>
                        <a:spcAft>
                          <a:spcPts val="0"/>
                        </a:spcAft>
                        <a:buNone/>
                      </a:pPr>
                      <a:r>
                        <a:rPr lang="en" sz="1600">
                          <a:solidFill>
                            <a:schemeClr val="dk1"/>
                          </a:solidFill>
                          <a:latin typeface="Roboto Light"/>
                          <a:ea typeface="Roboto Light"/>
                          <a:cs typeface="Roboto Light"/>
                          <a:sym typeface="Roboto Light"/>
                        </a:rPr>
                        <a:t>IXL Reading</a:t>
                      </a:r>
                      <a:endParaRPr sz="1600">
                        <a:solidFill>
                          <a:schemeClr val="dk1"/>
                        </a:solidFill>
                        <a:latin typeface="Roboto Light"/>
                        <a:ea typeface="Roboto Light"/>
                        <a:cs typeface="Roboto Light"/>
                        <a:sym typeface="Roboto Light"/>
                      </a:endParaRPr>
                    </a:p>
                  </a:txBody>
                  <a:tcPr marT="91425" marB="91425" marR="91425" marL="91425"/>
                </a:tc>
                <a:tc>
                  <a:txBody>
                    <a:bodyPr/>
                    <a:lstStyle/>
                    <a:p>
                      <a:pPr indent="0" lvl="0" marL="0" rtl="0" algn="l">
                        <a:spcBef>
                          <a:spcPts val="0"/>
                        </a:spcBef>
                        <a:spcAft>
                          <a:spcPts val="0"/>
                        </a:spcAft>
                        <a:buNone/>
                      </a:pPr>
                      <a:r>
                        <a:rPr lang="en" sz="1600">
                          <a:solidFill>
                            <a:srgbClr val="E06666"/>
                          </a:solidFill>
                          <a:latin typeface="Roboto Light"/>
                          <a:ea typeface="Roboto Light"/>
                          <a:cs typeface="Roboto Light"/>
                          <a:sym typeface="Roboto Light"/>
                        </a:rPr>
                        <a:t>-6.58%</a:t>
                      </a:r>
                      <a:endParaRPr sz="1600">
                        <a:solidFill>
                          <a:srgbClr val="E06666"/>
                        </a:solidFill>
                        <a:latin typeface="Roboto Light"/>
                        <a:ea typeface="Roboto Light"/>
                        <a:cs typeface="Roboto Light"/>
                        <a:sym typeface="Roboto Light"/>
                      </a:endParaRPr>
                    </a:p>
                  </a:txBody>
                  <a:tcPr marT="91425" marB="91425" marR="91425" marL="91425"/>
                </a:tc>
              </a:tr>
            </a:tbl>
          </a:graphicData>
        </a:graphic>
      </p:graphicFrame>
      <p:grpSp>
        <p:nvGrpSpPr>
          <p:cNvPr id="266" name="Google Shape;266;g31a7c22a848_0_54"/>
          <p:cNvGrpSpPr/>
          <p:nvPr/>
        </p:nvGrpSpPr>
        <p:grpSpPr>
          <a:xfrm>
            <a:off x="8057700" y="157568"/>
            <a:ext cx="548700" cy="572678"/>
            <a:chOff x="8049325" y="164100"/>
            <a:chExt cx="548700" cy="548700"/>
          </a:xfrm>
        </p:grpSpPr>
        <p:sp>
          <p:nvSpPr>
            <p:cNvPr id="267" name="Google Shape;267;g31a7c22a848_0_54"/>
            <p:cNvSpPr/>
            <p:nvPr/>
          </p:nvSpPr>
          <p:spPr>
            <a:xfrm>
              <a:off x="8049325" y="164100"/>
              <a:ext cx="548700" cy="548700"/>
            </a:xfrm>
            <a:prstGeom prst="ellipse">
              <a:avLst/>
            </a:prstGeom>
            <a:solidFill>
              <a:srgbClr val="002D4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68" name="Google Shape;268;g31a7c22a848_0_54"/>
            <p:cNvPicPr preferRelativeResize="0"/>
            <p:nvPr/>
          </p:nvPicPr>
          <p:blipFill rotWithShape="1">
            <a:blip r:embed="rId4">
              <a:alphaModFix/>
            </a:blip>
            <a:srcRect b="0" l="0" r="0" t="0"/>
            <a:stretch/>
          </p:blipFill>
          <p:spPr>
            <a:xfrm>
              <a:off x="8120825" y="320040"/>
              <a:ext cx="405700" cy="259650"/>
            </a:xfrm>
            <a:prstGeom prst="rect">
              <a:avLst/>
            </a:prstGeom>
            <a:noFill/>
            <a:ln>
              <a:noFill/>
            </a:ln>
          </p:spPr>
        </p:pic>
      </p:gr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72" name="Shape 272"/>
        <p:cNvGrpSpPr/>
        <p:nvPr/>
      </p:nvGrpSpPr>
      <p:grpSpPr>
        <a:xfrm>
          <a:off x="0" y="0"/>
          <a:ext cx="0" cy="0"/>
          <a:chOff x="0" y="0"/>
          <a:chExt cx="0" cy="0"/>
        </a:xfrm>
      </p:grpSpPr>
      <p:sp>
        <p:nvSpPr>
          <p:cNvPr id="273" name="Google Shape;273;p19"/>
          <p:cNvSpPr txBox="1"/>
          <p:nvPr/>
        </p:nvSpPr>
        <p:spPr>
          <a:xfrm>
            <a:off x="311700" y="2028304"/>
            <a:ext cx="8520600" cy="10869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5000">
                <a:solidFill>
                  <a:schemeClr val="dk1"/>
                </a:solidFill>
                <a:latin typeface="Roboto"/>
                <a:ea typeface="Roboto"/>
                <a:cs typeface="Roboto"/>
                <a:sym typeface="Roboto"/>
              </a:rPr>
              <a:t>Modeling &amp; Evaluation</a:t>
            </a:r>
            <a:endParaRPr b="1" sz="5000">
              <a:solidFill>
                <a:schemeClr val="dk1"/>
              </a:solidFill>
              <a:latin typeface="Roboto"/>
              <a:ea typeface="Roboto"/>
              <a:cs typeface="Roboto"/>
              <a:sym typeface="Roboto"/>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77" name="Shape 277"/>
        <p:cNvGrpSpPr/>
        <p:nvPr/>
      </p:nvGrpSpPr>
      <p:grpSpPr>
        <a:xfrm>
          <a:off x="0" y="0"/>
          <a:ext cx="0" cy="0"/>
          <a:chOff x="0" y="0"/>
          <a:chExt cx="0" cy="0"/>
        </a:xfrm>
      </p:grpSpPr>
      <p:sp>
        <p:nvSpPr>
          <p:cNvPr id="278" name="Google Shape;278;p22"/>
          <p:cNvSpPr txBox="1"/>
          <p:nvPr/>
        </p:nvSpPr>
        <p:spPr>
          <a:xfrm>
            <a:off x="311700" y="292625"/>
            <a:ext cx="85206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i="0" lang="en" sz="2800" u="none" cap="none" strike="noStrike">
                <a:solidFill>
                  <a:schemeClr val="dk1"/>
                </a:solidFill>
                <a:latin typeface="Montserrat Medium"/>
                <a:ea typeface="Montserrat Medium"/>
                <a:cs typeface="Montserrat Medium"/>
                <a:sym typeface="Montserrat Medium"/>
              </a:rPr>
              <a:t>Model Comparison</a:t>
            </a:r>
            <a:endParaRPr i="0" sz="2800" u="none" cap="none" strike="noStrike">
              <a:solidFill>
                <a:schemeClr val="dk1"/>
              </a:solidFill>
              <a:latin typeface="Montserrat Medium"/>
              <a:ea typeface="Montserrat Medium"/>
              <a:cs typeface="Montserrat Medium"/>
              <a:sym typeface="Montserrat Medium"/>
            </a:endParaRPr>
          </a:p>
        </p:txBody>
      </p:sp>
      <p:graphicFrame>
        <p:nvGraphicFramePr>
          <p:cNvPr id="279" name="Google Shape;279;p22"/>
          <p:cNvGraphicFramePr/>
          <p:nvPr/>
        </p:nvGraphicFramePr>
        <p:xfrm>
          <a:off x="275500" y="1368475"/>
          <a:ext cx="3000000" cy="3000000"/>
        </p:xfrm>
        <a:graphic>
          <a:graphicData uri="http://schemas.openxmlformats.org/drawingml/2006/table">
            <a:tbl>
              <a:tblPr>
                <a:noFill/>
                <a:tableStyleId>{F8725DFF-9FFE-40EA-AD05-ED3FE2A9341B}</a:tableStyleId>
              </a:tblPr>
              <a:tblGrid>
                <a:gridCol w="1718600"/>
                <a:gridCol w="1543425"/>
                <a:gridCol w="1893775"/>
                <a:gridCol w="1718600"/>
                <a:gridCol w="1718600"/>
              </a:tblGrid>
              <a:tr h="468350">
                <a:tc>
                  <a:txBody>
                    <a:bodyPr/>
                    <a:lstStyle/>
                    <a:p>
                      <a:pPr indent="0" lvl="0" marL="0" marR="0" rtl="0" algn="l">
                        <a:lnSpc>
                          <a:spcPct val="100000"/>
                        </a:lnSpc>
                        <a:spcBef>
                          <a:spcPts val="0"/>
                        </a:spcBef>
                        <a:spcAft>
                          <a:spcPts val="0"/>
                        </a:spcAft>
                        <a:buClr>
                          <a:srgbClr val="000000"/>
                        </a:buClr>
                        <a:buSzPts val="1400"/>
                        <a:buFont typeface="Arial"/>
                        <a:buNone/>
                      </a:pPr>
                      <a:r>
                        <a:rPr b="1" lang="en" sz="1400" u="none" cap="none" strike="noStrike">
                          <a:solidFill>
                            <a:schemeClr val="lt1"/>
                          </a:solidFill>
                          <a:latin typeface="Roboto"/>
                          <a:ea typeface="Roboto"/>
                          <a:cs typeface="Roboto"/>
                          <a:sym typeface="Roboto"/>
                        </a:rPr>
                        <a:t>Model Name</a:t>
                      </a:r>
                      <a:endParaRPr b="1" sz="1400" u="none" cap="none" strike="noStrike">
                        <a:solidFill>
                          <a:schemeClr val="lt1"/>
                        </a:solidFill>
                        <a:latin typeface="Roboto"/>
                        <a:ea typeface="Roboto"/>
                        <a:cs typeface="Roboto"/>
                        <a:sym typeface="Roboto"/>
                      </a:endParaRPr>
                    </a:p>
                  </a:txBody>
                  <a:tcPr marT="91425" marB="91425" marR="91425" marL="91425">
                    <a:solidFill>
                      <a:srgbClr val="002C45"/>
                    </a:solidFill>
                  </a:tcPr>
                </a:tc>
                <a:tc>
                  <a:txBody>
                    <a:bodyPr/>
                    <a:lstStyle/>
                    <a:p>
                      <a:pPr indent="0" lvl="0" marL="0" marR="0" rtl="0" algn="l">
                        <a:lnSpc>
                          <a:spcPct val="100000"/>
                        </a:lnSpc>
                        <a:spcBef>
                          <a:spcPts val="0"/>
                        </a:spcBef>
                        <a:spcAft>
                          <a:spcPts val="0"/>
                        </a:spcAft>
                        <a:buClr>
                          <a:srgbClr val="000000"/>
                        </a:buClr>
                        <a:buSzPts val="1400"/>
                        <a:buFont typeface="Arial"/>
                        <a:buNone/>
                      </a:pPr>
                      <a:r>
                        <a:rPr b="1" lang="en" sz="1400" u="none" cap="none" strike="noStrike">
                          <a:solidFill>
                            <a:schemeClr val="lt1"/>
                          </a:solidFill>
                          <a:latin typeface="Roboto"/>
                          <a:ea typeface="Roboto"/>
                          <a:cs typeface="Roboto"/>
                          <a:sym typeface="Roboto"/>
                        </a:rPr>
                        <a:t>Description</a:t>
                      </a:r>
                      <a:endParaRPr b="1" sz="1400" u="none" cap="none" strike="noStrike">
                        <a:solidFill>
                          <a:schemeClr val="lt1"/>
                        </a:solidFill>
                        <a:latin typeface="Roboto"/>
                        <a:ea typeface="Roboto"/>
                        <a:cs typeface="Roboto"/>
                        <a:sym typeface="Roboto"/>
                      </a:endParaRPr>
                    </a:p>
                  </a:txBody>
                  <a:tcPr marT="91425" marB="91425" marR="91425" marL="91425">
                    <a:solidFill>
                      <a:srgbClr val="002C45"/>
                    </a:solidFill>
                  </a:tcPr>
                </a:tc>
                <a:tc>
                  <a:txBody>
                    <a:bodyPr/>
                    <a:lstStyle/>
                    <a:p>
                      <a:pPr indent="0" lvl="0" marL="0" marR="0" rtl="0" algn="l">
                        <a:lnSpc>
                          <a:spcPct val="100000"/>
                        </a:lnSpc>
                        <a:spcBef>
                          <a:spcPts val="0"/>
                        </a:spcBef>
                        <a:spcAft>
                          <a:spcPts val="0"/>
                        </a:spcAft>
                        <a:buClr>
                          <a:srgbClr val="000000"/>
                        </a:buClr>
                        <a:buSzPts val="1400"/>
                        <a:buFont typeface="Arial"/>
                        <a:buNone/>
                      </a:pPr>
                      <a:r>
                        <a:rPr b="1" lang="en" sz="1400" u="none" cap="none" strike="noStrike">
                          <a:solidFill>
                            <a:schemeClr val="lt1"/>
                          </a:solidFill>
                          <a:latin typeface="Roboto"/>
                          <a:ea typeface="Roboto"/>
                          <a:cs typeface="Roboto"/>
                          <a:sym typeface="Roboto"/>
                        </a:rPr>
                        <a:t>Pros</a:t>
                      </a:r>
                      <a:endParaRPr b="1" sz="1400" u="none" cap="none" strike="noStrike">
                        <a:solidFill>
                          <a:schemeClr val="lt1"/>
                        </a:solidFill>
                        <a:latin typeface="Roboto"/>
                        <a:ea typeface="Roboto"/>
                        <a:cs typeface="Roboto"/>
                        <a:sym typeface="Roboto"/>
                      </a:endParaRPr>
                    </a:p>
                  </a:txBody>
                  <a:tcPr marT="91425" marB="91425" marR="91425" marL="91425">
                    <a:solidFill>
                      <a:srgbClr val="002C45"/>
                    </a:solidFill>
                  </a:tcPr>
                </a:tc>
                <a:tc>
                  <a:txBody>
                    <a:bodyPr/>
                    <a:lstStyle/>
                    <a:p>
                      <a:pPr indent="0" lvl="0" marL="0" marR="0" rtl="0" algn="l">
                        <a:lnSpc>
                          <a:spcPct val="100000"/>
                        </a:lnSpc>
                        <a:spcBef>
                          <a:spcPts val="0"/>
                        </a:spcBef>
                        <a:spcAft>
                          <a:spcPts val="0"/>
                        </a:spcAft>
                        <a:buClr>
                          <a:srgbClr val="000000"/>
                        </a:buClr>
                        <a:buSzPts val="1400"/>
                        <a:buFont typeface="Arial"/>
                        <a:buNone/>
                      </a:pPr>
                      <a:r>
                        <a:rPr b="1" lang="en" sz="1400" u="none" cap="none" strike="noStrike">
                          <a:solidFill>
                            <a:schemeClr val="lt1"/>
                          </a:solidFill>
                          <a:latin typeface="Roboto"/>
                          <a:ea typeface="Roboto"/>
                          <a:cs typeface="Roboto"/>
                          <a:sym typeface="Roboto"/>
                        </a:rPr>
                        <a:t>Cons</a:t>
                      </a:r>
                      <a:endParaRPr b="1" sz="1400" u="none" cap="none" strike="noStrike">
                        <a:solidFill>
                          <a:schemeClr val="lt1"/>
                        </a:solidFill>
                        <a:latin typeface="Roboto"/>
                        <a:ea typeface="Roboto"/>
                        <a:cs typeface="Roboto"/>
                        <a:sym typeface="Roboto"/>
                      </a:endParaRPr>
                    </a:p>
                  </a:txBody>
                  <a:tcPr marT="91425" marB="91425" marR="91425" marL="91425">
                    <a:solidFill>
                      <a:srgbClr val="002C45"/>
                    </a:solidFill>
                  </a:tcPr>
                </a:tc>
                <a:tc>
                  <a:txBody>
                    <a:bodyPr/>
                    <a:lstStyle/>
                    <a:p>
                      <a:pPr indent="0" lvl="0" marL="0" marR="0" rtl="0" algn="l">
                        <a:lnSpc>
                          <a:spcPct val="100000"/>
                        </a:lnSpc>
                        <a:spcBef>
                          <a:spcPts val="0"/>
                        </a:spcBef>
                        <a:spcAft>
                          <a:spcPts val="0"/>
                        </a:spcAft>
                        <a:buNone/>
                      </a:pPr>
                      <a:r>
                        <a:rPr b="1" lang="en">
                          <a:solidFill>
                            <a:schemeClr val="lt1"/>
                          </a:solidFill>
                          <a:latin typeface="Roboto"/>
                          <a:ea typeface="Roboto"/>
                          <a:cs typeface="Roboto"/>
                          <a:sym typeface="Roboto"/>
                        </a:rPr>
                        <a:t>Metric Used for Model Evaluation </a:t>
                      </a:r>
                      <a:endParaRPr b="1" sz="1400" u="none" cap="none" strike="noStrike">
                        <a:solidFill>
                          <a:schemeClr val="lt1"/>
                        </a:solidFill>
                        <a:latin typeface="Roboto"/>
                        <a:ea typeface="Roboto"/>
                        <a:cs typeface="Roboto"/>
                        <a:sym typeface="Roboto"/>
                      </a:endParaRPr>
                    </a:p>
                  </a:txBody>
                  <a:tcPr marT="91425" marB="91425" marR="91425" marL="91425">
                    <a:solidFill>
                      <a:srgbClr val="002C45"/>
                    </a:solidFill>
                  </a:tcPr>
                </a:tc>
              </a:tr>
              <a:tr h="972750">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solidFill>
                          <a:schemeClr val="dk1"/>
                        </a:solidFill>
                        <a:latin typeface="Roboto Light"/>
                        <a:ea typeface="Roboto Light"/>
                        <a:cs typeface="Roboto Light"/>
                        <a:sym typeface="Roboto Light"/>
                      </a:endParaRPr>
                    </a:p>
                    <a:p>
                      <a:pPr indent="0" lvl="0" marL="0" marR="0" rtl="0" algn="l">
                        <a:lnSpc>
                          <a:spcPct val="115000"/>
                        </a:lnSpc>
                        <a:spcBef>
                          <a:spcPts val="0"/>
                        </a:spcBef>
                        <a:spcAft>
                          <a:spcPts val="0"/>
                        </a:spcAft>
                        <a:buClr>
                          <a:srgbClr val="000000"/>
                        </a:buClr>
                        <a:buSzPts val="1400"/>
                        <a:buFont typeface="Arial"/>
                        <a:buNone/>
                      </a:pPr>
                      <a:r>
                        <a:rPr lang="en">
                          <a:solidFill>
                            <a:schemeClr val="dk1"/>
                          </a:solidFill>
                          <a:latin typeface="Roboto Light"/>
                          <a:ea typeface="Roboto Light"/>
                          <a:cs typeface="Roboto Light"/>
                          <a:sym typeface="Roboto Light"/>
                        </a:rPr>
                        <a:t>Logistic Regression</a:t>
                      </a:r>
                      <a:br>
                        <a:rPr lang="en" sz="1400" u="none" cap="none" strike="noStrike">
                          <a:solidFill>
                            <a:schemeClr val="dk1"/>
                          </a:solidFill>
                          <a:latin typeface="Roboto Light"/>
                          <a:ea typeface="Roboto Light"/>
                          <a:cs typeface="Roboto Light"/>
                          <a:sym typeface="Roboto Light"/>
                        </a:rPr>
                      </a:br>
                      <a:endParaRPr sz="1400" u="none" cap="none" strike="noStrike">
                        <a:solidFill>
                          <a:schemeClr val="dk1"/>
                        </a:solidFill>
                        <a:latin typeface="Roboto Light"/>
                        <a:ea typeface="Roboto Light"/>
                        <a:cs typeface="Roboto Light"/>
                        <a:sym typeface="Roboto Light"/>
                      </a:endParaRPr>
                    </a:p>
                  </a:txBody>
                  <a:tcPr marT="91425" marB="91425" marR="91425" marL="91425" anchor="ctr"/>
                </a:tc>
                <a:tc>
                  <a:txBody>
                    <a:bodyPr/>
                    <a:lstStyle/>
                    <a:p>
                      <a:pPr indent="0" lvl="0" marL="0" marR="0" rtl="0" algn="l">
                        <a:lnSpc>
                          <a:spcPct val="115000"/>
                        </a:lnSpc>
                        <a:spcBef>
                          <a:spcPts val="0"/>
                        </a:spcBef>
                        <a:spcAft>
                          <a:spcPts val="0"/>
                        </a:spcAft>
                        <a:buClr>
                          <a:srgbClr val="000000"/>
                        </a:buClr>
                        <a:buSzPts val="1400"/>
                        <a:buFont typeface="Arial"/>
                        <a:buNone/>
                      </a:pPr>
                      <a:r>
                        <a:rPr lang="en">
                          <a:solidFill>
                            <a:schemeClr val="dk1"/>
                          </a:solidFill>
                          <a:latin typeface="Roboto Light"/>
                          <a:ea typeface="Roboto Light"/>
                          <a:cs typeface="Roboto Light"/>
                          <a:sym typeface="Roboto Light"/>
                        </a:rPr>
                        <a:t>Finding relationships of data factors</a:t>
                      </a:r>
                      <a:endParaRPr sz="1400" u="none" cap="none" strike="noStrike">
                        <a:solidFill>
                          <a:schemeClr val="dk1"/>
                        </a:solidFill>
                        <a:latin typeface="Roboto Light"/>
                        <a:ea typeface="Roboto Light"/>
                        <a:cs typeface="Roboto Light"/>
                        <a:sym typeface="Roboto Light"/>
                      </a:endParaRPr>
                    </a:p>
                  </a:txBody>
                  <a:tcPr marT="91425" marB="91425" marR="91425" marL="91425" anchor="ctr"/>
                </a:tc>
                <a:tc>
                  <a:txBody>
                    <a:bodyPr/>
                    <a:lstStyle/>
                    <a:p>
                      <a:pPr indent="-317500" lvl="0" marL="457200" marR="0" rtl="0" algn="l">
                        <a:lnSpc>
                          <a:spcPct val="115000"/>
                        </a:lnSpc>
                        <a:spcBef>
                          <a:spcPts val="0"/>
                        </a:spcBef>
                        <a:spcAft>
                          <a:spcPts val="0"/>
                        </a:spcAft>
                        <a:buClr>
                          <a:schemeClr val="dk1"/>
                        </a:buClr>
                        <a:buSzPts val="1400"/>
                        <a:buFont typeface="Roboto Light"/>
                        <a:buChar char="-"/>
                      </a:pPr>
                      <a:r>
                        <a:rPr lang="en">
                          <a:solidFill>
                            <a:schemeClr val="dk1"/>
                          </a:solidFill>
                          <a:latin typeface="Roboto Light"/>
                          <a:ea typeface="Roboto Light"/>
                          <a:cs typeface="Roboto Light"/>
                          <a:sym typeface="Roboto Light"/>
                        </a:rPr>
                        <a:t>Passing/Not Passing</a:t>
                      </a:r>
                      <a:endParaRPr>
                        <a:solidFill>
                          <a:schemeClr val="dk1"/>
                        </a:solidFill>
                        <a:latin typeface="Roboto Light"/>
                        <a:ea typeface="Roboto Light"/>
                        <a:cs typeface="Roboto Light"/>
                        <a:sym typeface="Roboto Light"/>
                      </a:endParaRPr>
                    </a:p>
                    <a:p>
                      <a:pPr indent="-317500" lvl="0" marL="457200" marR="0" rtl="0" algn="l">
                        <a:lnSpc>
                          <a:spcPct val="115000"/>
                        </a:lnSpc>
                        <a:spcBef>
                          <a:spcPts val="0"/>
                        </a:spcBef>
                        <a:spcAft>
                          <a:spcPts val="0"/>
                        </a:spcAft>
                        <a:buClr>
                          <a:schemeClr val="dk1"/>
                        </a:buClr>
                        <a:buSzPts val="1400"/>
                        <a:buFont typeface="Roboto Light"/>
                        <a:buChar char="-"/>
                      </a:pPr>
                      <a:r>
                        <a:rPr lang="en">
                          <a:solidFill>
                            <a:schemeClr val="dk1"/>
                          </a:solidFill>
                          <a:latin typeface="Roboto Light"/>
                          <a:ea typeface="Roboto Light"/>
                          <a:cs typeface="Roboto Light"/>
                          <a:sym typeface="Roboto Light"/>
                        </a:rPr>
                        <a:t>Interpretable</a:t>
                      </a:r>
                      <a:r>
                        <a:rPr lang="en">
                          <a:solidFill>
                            <a:schemeClr val="dk1"/>
                          </a:solidFill>
                          <a:latin typeface="Roboto Light"/>
                          <a:ea typeface="Roboto Light"/>
                          <a:cs typeface="Roboto Light"/>
                          <a:sym typeface="Roboto Light"/>
                        </a:rPr>
                        <a:t> results</a:t>
                      </a:r>
                      <a:endParaRPr>
                        <a:solidFill>
                          <a:schemeClr val="dk1"/>
                        </a:solidFill>
                        <a:latin typeface="Roboto Light"/>
                        <a:ea typeface="Roboto Light"/>
                        <a:cs typeface="Roboto Light"/>
                        <a:sym typeface="Roboto Light"/>
                      </a:endParaRPr>
                    </a:p>
                  </a:txBody>
                  <a:tcPr marT="91425" marB="91425" marR="91425" marL="91425" anchor="ctr"/>
                </a:tc>
                <a:tc>
                  <a:txBody>
                    <a:bodyPr/>
                    <a:lstStyle/>
                    <a:p>
                      <a:pPr indent="0" lvl="0" marL="0" marR="0" rtl="0" algn="l">
                        <a:lnSpc>
                          <a:spcPct val="115000"/>
                        </a:lnSpc>
                        <a:spcBef>
                          <a:spcPts val="0"/>
                        </a:spcBef>
                        <a:spcAft>
                          <a:spcPts val="0"/>
                        </a:spcAft>
                        <a:buClr>
                          <a:srgbClr val="000000"/>
                        </a:buClr>
                        <a:buSzPts val="1400"/>
                        <a:buFont typeface="Arial"/>
                        <a:buNone/>
                      </a:pPr>
                      <a:r>
                        <a:rPr lang="en">
                          <a:solidFill>
                            <a:schemeClr val="dk1"/>
                          </a:solidFill>
                          <a:latin typeface="Roboto Light"/>
                          <a:ea typeface="Roboto Light"/>
                          <a:cs typeface="Roboto Light"/>
                          <a:sym typeface="Roboto Light"/>
                        </a:rPr>
                        <a:t>Struggles with i</a:t>
                      </a:r>
                      <a:r>
                        <a:rPr lang="en">
                          <a:solidFill>
                            <a:schemeClr val="dk1"/>
                          </a:solidFill>
                          <a:latin typeface="Roboto Light"/>
                          <a:ea typeface="Roboto Light"/>
                          <a:cs typeface="Roboto Light"/>
                          <a:sym typeface="Roboto Light"/>
                        </a:rPr>
                        <a:t>mbalanced</a:t>
                      </a:r>
                      <a:r>
                        <a:rPr lang="en">
                          <a:solidFill>
                            <a:schemeClr val="dk1"/>
                          </a:solidFill>
                          <a:latin typeface="Roboto Light"/>
                          <a:ea typeface="Roboto Light"/>
                          <a:cs typeface="Roboto Light"/>
                          <a:sym typeface="Roboto Light"/>
                        </a:rPr>
                        <a:t> data</a:t>
                      </a:r>
                      <a:endParaRPr>
                        <a:solidFill>
                          <a:schemeClr val="dk1"/>
                        </a:solidFill>
                        <a:latin typeface="Roboto Light"/>
                        <a:ea typeface="Roboto Light"/>
                        <a:cs typeface="Roboto Light"/>
                        <a:sym typeface="Roboto Light"/>
                      </a:endParaRPr>
                    </a:p>
                    <a:p>
                      <a:pPr indent="0" lvl="0" marL="0" marR="0" rtl="0" algn="l">
                        <a:lnSpc>
                          <a:spcPct val="115000"/>
                        </a:lnSpc>
                        <a:spcBef>
                          <a:spcPts val="0"/>
                        </a:spcBef>
                        <a:spcAft>
                          <a:spcPts val="0"/>
                        </a:spcAft>
                        <a:buClr>
                          <a:srgbClr val="000000"/>
                        </a:buClr>
                        <a:buSzPts val="1400"/>
                        <a:buFont typeface="Arial"/>
                        <a:buNone/>
                      </a:pPr>
                      <a:r>
                        <a:t/>
                      </a:r>
                      <a:endParaRPr>
                        <a:solidFill>
                          <a:schemeClr val="dk1"/>
                        </a:solidFill>
                        <a:latin typeface="Roboto Light"/>
                        <a:ea typeface="Roboto Light"/>
                        <a:cs typeface="Roboto Light"/>
                        <a:sym typeface="Roboto Light"/>
                      </a:endParaRPr>
                    </a:p>
                  </a:txBody>
                  <a:tcPr marT="91425" marB="91425" marR="91425" marL="91425" anchor="ctr"/>
                </a:tc>
                <a:tc>
                  <a:txBody>
                    <a:bodyPr/>
                    <a:lstStyle/>
                    <a:p>
                      <a:pPr indent="0" lvl="0" marL="0" rtl="0" algn="l">
                        <a:lnSpc>
                          <a:spcPct val="115000"/>
                        </a:lnSpc>
                        <a:spcBef>
                          <a:spcPts val="0"/>
                        </a:spcBef>
                        <a:spcAft>
                          <a:spcPts val="0"/>
                        </a:spcAft>
                        <a:buNone/>
                      </a:pPr>
                      <a:r>
                        <a:rPr lang="en">
                          <a:solidFill>
                            <a:schemeClr val="dk1"/>
                          </a:solidFill>
                          <a:latin typeface="Roboto Light"/>
                          <a:ea typeface="Roboto Light"/>
                          <a:cs typeface="Roboto Light"/>
                          <a:sym typeface="Roboto Light"/>
                        </a:rPr>
                        <a:t>Accuracy</a:t>
                      </a:r>
                      <a:endParaRPr>
                        <a:solidFill>
                          <a:schemeClr val="dk1"/>
                        </a:solidFill>
                        <a:latin typeface="Roboto Light"/>
                        <a:ea typeface="Roboto Light"/>
                        <a:cs typeface="Roboto Light"/>
                        <a:sym typeface="Roboto Light"/>
                      </a:endParaRPr>
                    </a:p>
                  </a:txBody>
                  <a:tcPr marT="91425" marB="91425" marR="91425" marL="91425" anchor="ctr"/>
                </a:tc>
              </a:tr>
              <a:tr h="972750">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solidFill>
                          <a:schemeClr val="dk1"/>
                        </a:solidFill>
                        <a:latin typeface="Roboto Light"/>
                        <a:ea typeface="Roboto Light"/>
                        <a:cs typeface="Roboto Light"/>
                        <a:sym typeface="Roboto Light"/>
                      </a:endParaRPr>
                    </a:p>
                    <a:p>
                      <a:pPr indent="0" lvl="0" marL="0" marR="0" rtl="0" algn="l">
                        <a:lnSpc>
                          <a:spcPct val="115000"/>
                        </a:lnSpc>
                        <a:spcBef>
                          <a:spcPts val="0"/>
                        </a:spcBef>
                        <a:spcAft>
                          <a:spcPts val="0"/>
                        </a:spcAft>
                        <a:buClr>
                          <a:schemeClr val="dk1"/>
                        </a:buClr>
                        <a:buSzPts val="1100"/>
                        <a:buFont typeface="Arial"/>
                        <a:buNone/>
                      </a:pPr>
                      <a:r>
                        <a:rPr lang="en">
                          <a:solidFill>
                            <a:schemeClr val="dk1"/>
                          </a:solidFill>
                          <a:latin typeface="Roboto Light"/>
                          <a:ea typeface="Roboto Light"/>
                          <a:cs typeface="Roboto Light"/>
                          <a:sym typeface="Roboto Light"/>
                        </a:rPr>
                        <a:t>Decision Trees</a:t>
                      </a:r>
                      <a:endParaRPr sz="1400" u="none" cap="none" strike="noStrike">
                        <a:solidFill>
                          <a:schemeClr val="dk1"/>
                        </a:solidFill>
                        <a:latin typeface="Roboto Light"/>
                        <a:ea typeface="Roboto Light"/>
                        <a:cs typeface="Roboto Light"/>
                        <a:sym typeface="Roboto Light"/>
                      </a:endParaRPr>
                    </a:p>
                    <a:p>
                      <a:pPr indent="0" lvl="0" marL="0" marR="0" rtl="0" algn="l">
                        <a:lnSpc>
                          <a:spcPct val="100000"/>
                        </a:lnSpc>
                        <a:spcBef>
                          <a:spcPts val="600"/>
                        </a:spcBef>
                        <a:spcAft>
                          <a:spcPts val="0"/>
                        </a:spcAft>
                        <a:buClr>
                          <a:srgbClr val="000000"/>
                        </a:buClr>
                        <a:buSzPts val="1400"/>
                        <a:buFont typeface="Arial"/>
                        <a:buNone/>
                      </a:pPr>
                      <a:r>
                        <a:t/>
                      </a:r>
                      <a:endParaRPr sz="1400" u="none" cap="none" strike="noStrike">
                        <a:solidFill>
                          <a:schemeClr val="dk1"/>
                        </a:solidFill>
                        <a:latin typeface="Roboto Light"/>
                        <a:ea typeface="Roboto Light"/>
                        <a:cs typeface="Roboto Light"/>
                        <a:sym typeface="Roboto Light"/>
                      </a:endParaRPr>
                    </a:p>
                  </a:txBody>
                  <a:tcPr marT="91425" marB="91425" marR="91425" marL="91425" anchor="ctr"/>
                </a:tc>
                <a:tc>
                  <a:txBody>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latin typeface="Roboto Light"/>
                          <a:ea typeface="Roboto Light"/>
                          <a:cs typeface="Roboto Light"/>
                          <a:sym typeface="Roboto Light"/>
                        </a:rPr>
                        <a:t>Breaking a prediction/</a:t>
                      </a:r>
                      <a:endParaRPr>
                        <a:solidFill>
                          <a:schemeClr val="dk1"/>
                        </a:solidFill>
                        <a:latin typeface="Roboto Light"/>
                        <a:ea typeface="Roboto Light"/>
                        <a:cs typeface="Roboto Light"/>
                        <a:sym typeface="Roboto Light"/>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latin typeface="Roboto Light"/>
                          <a:ea typeface="Roboto Light"/>
                          <a:cs typeface="Roboto Light"/>
                          <a:sym typeface="Roboto Light"/>
                        </a:rPr>
                        <a:t>decision into smaller decisions </a:t>
                      </a:r>
                      <a:endParaRPr>
                        <a:solidFill>
                          <a:schemeClr val="dk1"/>
                        </a:solidFill>
                        <a:latin typeface="Roboto Light"/>
                        <a:ea typeface="Roboto Light"/>
                        <a:cs typeface="Roboto Light"/>
                        <a:sym typeface="Roboto Light"/>
                      </a:endParaRPr>
                    </a:p>
                  </a:txBody>
                  <a:tcPr marT="91425" marB="91425" marR="91425" marL="91425" anchor="ctr"/>
                </a:tc>
                <a:tc>
                  <a:txBody>
                    <a:bodyPr/>
                    <a:lstStyle/>
                    <a:p>
                      <a:pPr indent="-317500" lvl="0" marL="457200" marR="0" rtl="0" algn="l">
                        <a:lnSpc>
                          <a:spcPct val="115000"/>
                        </a:lnSpc>
                        <a:spcBef>
                          <a:spcPts val="0"/>
                        </a:spcBef>
                        <a:spcAft>
                          <a:spcPts val="0"/>
                        </a:spcAft>
                        <a:buClr>
                          <a:schemeClr val="dk1"/>
                        </a:buClr>
                        <a:buSzPts val="1400"/>
                        <a:buFont typeface="Roboto Light"/>
                        <a:buChar char="-"/>
                      </a:pPr>
                      <a:r>
                        <a:rPr lang="en">
                          <a:solidFill>
                            <a:schemeClr val="dk1"/>
                          </a:solidFill>
                          <a:latin typeface="Roboto Light"/>
                          <a:ea typeface="Roboto Light"/>
                          <a:cs typeface="Roboto Light"/>
                          <a:sym typeface="Roboto Light"/>
                        </a:rPr>
                        <a:t>Interpretability</a:t>
                      </a:r>
                      <a:endParaRPr>
                        <a:solidFill>
                          <a:schemeClr val="dk1"/>
                        </a:solidFill>
                        <a:latin typeface="Roboto Light"/>
                        <a:ea typeface="Roboto Light"/>
                        <a:cs typeface="Roboto Light"/>
                        <a:sym typeface="Roboto Light"/>
                      </a:endParaRPr>
                    </a:p>
                    <a:p>
                      <a:pPr indent="-317500" lvl="0" marL="457200" marR="0" rtl="0" algn="l">
                        <a:lnSpc>
                          <a:spcPct val="115000"/>
                        </a:lnSpc>
                        <a:spcBef>
                          <a:spcPts val="0"/>
                        </a:spcBef>
                        <a:spcAft>
                          <a:spcPts val="0"/>
                        </a:spcAft>
                        <a:buClr>
                          <a:schemeClr val="dk1"/>
                        </a:buClr>
                        <a:buSzPts val="1400"/>
                        <a:buFont typeface="Roboto Light"/>
                        <a:buChar char="-"/>
                      </a:pPr>
                      <a:r>
                        <a:rPr lang="en">
                          <a:solidFill>
                            <a:schemeClr val="dk1"/>
                          </a:solidFill>
                          <a:latin typeface="Roboto Light"/>
                          <a:ea typeface="Roboto Light"/>
                          <a:cs typeface="Roboto Light"/>
                          <a:sym typeface="Roboto Light"/>
                        </a:rPr>
                        <a:t>Little data prep</a:t>
                      </a:r>
                      <a:endParaRPr>
                        <a:solidFill>
                          <a:schemeClr val="dk1"/>
                        </a:solidFill>
                        <a:latin typeface="Roboto Light"/>
                        <a:ea typeface="Roboto Light"/>
                        <a:cs typeface="Roboto Light"/>
                        <a:sym typeface="Roboto Light"/>
                      </a:endParaRPr>
                    </a:p>
                    <a:p>
                      <a:pPr indent="-317500" lvl="0" marL="457200" marR="0" rtl="0" algn="l">
                        <a:lnSpc>
                          <a:spcPct val="115000"/>
                        </a:lnSpc>
                        <a:spcBef>
                          <a:spcPts val="0"/>
                        </a:spcBef>
                        <a:spcAft>
                          <a:spcPts val="0"/>
                        </a:spcAft>
                        <a:buClr>
                          <a:schemeClr val="dk1"/>
                        </a:buClr>
                        <a:buSzPts val="1400"/>
                        <a:buFont typeface="Roboto Light"/>
                        <a:buChar char="-"/>
                      </a:pPr>
                      <a:r>
                        <a:rPr lang="en">
                          <a:solidFill>
                            <a:schemeClr val="dk1"/>
                          </a:solidFill>
                          <a:latin typeface="Roboto Light"/>
                          <a:ea typeface="Roboto Light"/>
                          <a:cs typeface="Roboto Light"/>
                          <a:sym typeface="Roboto Light"/>
                        </a:rPr>
                        <a:t>Flexibility</a:t>
                      </a:r>
                      <a:endParaRPr>
                        <a:solidFill>
                          <a:schemeClr val="dk1"/>
                        </a:solidFill>
                        <a:latin typeface="Roboto Light"/>
                        <a:ea typeface="Roboto Light"/>
                        <a:cs typeface="Roboto Light"/>
                        <a:sym typeface="Roboto Light"/>
                      </a:endParaRPr>
                    </a:p>
                  </a:txBody>
                  <a:tcPr marT="91425" marB="91425" marR="91425" marL="91425" anchor="ctr"/>
                </a:tc>
                <a:tc>
                  <a:txBody>
                    <a:bodyPr/>
                    <a:lstStyle/>
                    <a:p>
                      <a:pPr indent="0" lvl="0" marL="0" marR="0" rtl="0" algn="l">
                        <a:lnSpc>
                          <a:spcPct val="115000"/>
                        </a:lnSpc>
                        <a:spcBef>
                          <a:spcPts val="0"/>
                        </a:spcBef>
                        <a:spcAft>
                          <a:spcPts val="0"/>
                        </a:spcAft>
                        <a:buClr>
                          <a:srgbClr val="000000"/>
                        </a:buClr>
                        <a:buSzPts val="1400"/>
                        <a:buFont typeface="Arial"/>
                        <a:buNone/>
                      </a:pPr>
                      <a:r>
                        <a:rPr lang="en">
                          <a:solidFill>
                            <a:schemeClr val="dk1"/>
                          </a:solidFill>
                          <a:latin typeface="Roboto Light"/>
                          <a:ea typeface="Roboto Light"/>
                          <a:cs typeface="Roboto Light"/>
                          <a:sym typeface="Roboto Light"/>
                        </a:rPr>
                        <a:t>Prone to overfitting</a:t>
                      </a:r>
                      <a:endParaRPr>
                        <a:solidFill>
                          <a:schemeClr val="dk1"/>
                        </a:solidFill>
                        <a:latin typeface="Roboto Light"/>
                        <a:ea typeface="Roboto Light"/>
                        <a:cs typeface="Roboto Light"/>
                        <a:sym typeface="Roboto Light"/>
                      </a:endParaRPr>
                    </a:p>
                    <a:p>
                      <a:pPr indent="0" lvl="0" marL="0" marR="0" rtl="0" algn="l">
                        <a:lnSpc>
                          <a:spcPct val="115000"/>
                        </a:lnSpc>
                        <a:spcBef>
                          <a:spcPts val="0"/>
                        </a:spcBef>
                        <a:spcAft>
                          <a:spcPts val="0"/>
                        </a:spcAft>
                        <a:buClr>
                          <a:srgbClr val="000000"/>
                        </a:buClr>
                        <a:buSzPts val="1400"/>
                        <a:buFont typeface="Arial"/>
                        <a:buNone/>
                      </a:pPr>
                      <a:r>
                        <a:rPr lang="en">
                          <a:solidFill>
                            <a:schemeClr val="dk1"/>
                          </a:solidFill>
                          <a:latin typeface="Roboto Light"/>
                          <a:ea typeface="Roboto Light"/>
                          <a:cs typeface="Roboto Light"/>
                          <a:sym typeface="Roboto Light"/>
                        </a:rPr>
                        <a:t>High variance</a:t>
                      </a:r>
                      <a:endParaRPr>
                        <a:solidFill>
                          <a:schemeClr val="dk1"/>
                        </a:solidFill>
                        <a:latin typeface="Roboto Light"/>
                        <a:ea typeface="Roboto Light"/>
                        <a:cs typeface="Roboto Light"/>
                        <a:sym typeface="Roboto Light"/>
                      </a:endParaRPr>
                    </a:p>
                  </a:txBody>
                  <a:tcPr marT="91425" marB="91425" marR="91425" marL="91425" anchor="ctr"/>
                </a:tc>
                <a:tc>
                  <a:txBody>
                    <a:bodyPr/>
                    <a:lstStyle/>
                    <a:p>
                      <a:pPr indent="0" lvl="0" marL="0" rtl="0" algn="l">
                        <a:lnSpc>
                          <a:spcPct val="115000"/>
                        </a:lnSpc>
                        <a:spcBef>
                          <a:spcPts val="0"/>
                        </a:spcBef>
                        <a:spcAft>
                          <a:spcPts val="0"/>
                        </a:spcAft>
                        <a:buNone/>
                      </a:pPr>
                      <a:r>
                        <a:rPr lang="en">
                          <a:solidFill>
                            <a:schemeClr val="dk1"/>
                          </a:solidFill>
                          <a:latin typeface="Roboto Light"/>
                          <a:ea typeface="Roboto Light"/>
                          <a:cs typeface="Roboto Light"/>
                          <a:sym typeface="Roboto Light"/>
                        </a:rPr>
                        <a:t>Accuracy</a:t>
                      </a:r>
                      <a:endParaRPr>
                        <a:solidFill>
                          <a:schemeClr val="dk1"/>
                        </a:solidFill>
                        <a:latin typeface="Roboto Light"/>
                        <a:ea typeface="Roboto Light"/>
                        <a:cs typeface="Roboto Light"/>
                        <a:sym typeface="Roboto Light"/>
                      </a:endParaRPr>
                    </a:p>
                  </a:txBody>
                  <a:tcPr marT="91425" marB="91425" marR="91425" marL="91425" anchor="ctr"/>
                </a:tc>
              </a:tr>
            </a:tbl>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83" name="Shape 283"/>
        <p:cNvGrpSpPr/>
        <p:nvPr/>
      </p:nvGrpSpPr>
      <p:grpSpPr>
        <a:xfrm>
          <a:off x="0" y="0"/>
          <a:ext cx="0" cy="0"/>
          <a:chOff x="0" y="0"/>
          <a:chExt cx="0" cy="0"/>
        </a:xfrm>
      </p:grpSpPr>
      <p:sp>
        <p:nvSpPr>
          <p:cNvPr id="284" name="Google Shape;284;p20"/>
          <p:cNvSpPr txBox="1"/>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lang="en" sz="2800">
                <a:solidFill>
                  <a:schemeClr val="dk1"/>
                </a:solidFill>
                <a:latin typeface="Montserrat Medium"/>
                <a:ea typeface="Montserrat Medium"/>
                <a:cs typeface="Montserrat Medium"/>
                <a:sym typeface="Montserrat Medium"/>
              </a:rPr>
              <a:t>What do these models do?</a:t>
            </a:r>
            <a:endParaRPr i="0" sz="2800" u="none" cap="none" strike="noStrike">
              <a:solidFill>
                <a:schemeClr val="dk1"/>
              </a:solidFill>
              <a:latin typeface="Montserrat Medium"/>
              <a:ea typeface="Montserrat Medium"/>
              <a:cs typeface="Montserrat Medium"/>
              <a:sym typeface="Montserrat Medium"/>
            </a:endParaRPr>
          </a:p>
        </p:txBody>
      </p:sp>
      <p:sp>
        <p:nvSpPr>
          <p:cNvPr id="285" name="Google Shape;285;p20"/>
          <p:cNvSpPr txBox="1"/>
          <p:nvPr>
            <p:ph idx="1" type="body"/>
          </p:nvPr>
        </p:nvSpPr>
        <p:spPr>
          <a:xfrm>
            <a:off x="311700" y="1152475"/>
            <a:ext cx="3999900" cy="3416400"/>
          </a:xfrm>
          <a:prstGeom prst="rect">
            <a:avLst/>
          </a:prstGeom>
        </p:spPr>
        <p:txBody>
          <a:bodyPr anchorCtr="0" anchor="t" bIns="91425" lIns="91425" spcFirstLastPara="1" rIns="91425" wrap="square" tIns="91425">
            <a:normAutofit lnSpcReduction="10000"/>
          </a:bodyPr>
          <a:lstStyle/>
          <a:p>
            <a:pPr indent="-330200" lvl="0" marL="457200" rtl="0" algn="l">
              <a:spcBef>
                <a:spcPts val="0"/>
              </a:spcBef>
              <a:spcAft>
                <a:spcPts val="0"/>
              </a:spcAft>
              <a:buClr>
                <a:schemeClr val="dk1"/>
              </a:buClr>
              <a:buSzPts val="1600"/>
              <a:buFont typeface="Roboto"/>
              <a:buChar char="●"/>
            </a:pPr>
            <a:r>
              <a:rPr b="1" lang="en" sz="1600">
                <a:solidFill>
                  <a:schemeClr val="dk1"/>
                </a:solidFill>
                <a:latin typeface="Roboto"/>
                <a:ea typeface="Roboto"/>
                <a:cs typeface="Roboto"/>
                <a:sym typeface="Roboto"/>
              </a:rPr>
              <a:t>Logistic Regression Classification</a:t>
            </a:r>
            <a:endParaRPr b="1" sz="1600">
              <a:solidFill>
                <a:schemeClr val="dk1"/>
              </a:solidFill>
              <a:latin typeface="Roboto"/>
              <a:ea typeface="Roboto"/>
              <a:cs typeface="Roboto"/>
              <a:sym typeface="Roboto"/>
            </a:endParaRPr>
          </a:p>
          <a:p>
            <a:pPr indent="-330200" lvl="1" marL="914400" rtl="0" algn="l">
              <a:spcBef>
                <a:spcPts val="0"/>
              </a:spcBef>
              <a:spcAft>
                <a:spcPts val="0"/>
              </a:spcAft>
              <a:buClr>
                <a:schemeClr val="dk1"/>
              </a:buClr>
              <a:buSzPts val="1600"/>
              <a:buFont typeface="Roboto Light"/>
              <a:buChar char="○"/>
            </a:pPr>
            <a:r>
              <a:rPr lang="en" sz="1600">
                <a:solidFill>
                  <a:schemeClr val="dk1"/>
                </a:solidFill>
                <a:latin typeface="Roboto Light"/>
                <a:ea typeface="Roboto Light"/>
                <a:cs typeface="Roboto Light"/>
                <a:sym typeface="Roboto Light"/>
              </a:rPr>
              <a:t>Analogous to linear regression, defines a probability function.</a:t>
            </a:r>
            <a:endParaRPr sz="1600">
              <a:solidFill>
                <a:schemeClr val="dk1"/>
              </a:solidFill>
              <a:latin typeface="Roboto Light"/>
              <a:ea typeface="Roboto Light"/>
              <a:cs typeface="Roboto Light"/>
              <a:sym typeface="Roboto Light"/>
            </a:endParaRPr>
          </a:p>
          <a:p>
            <a:pPr indent="-330200" lvl="1" marL="914400" rtl="0" algn="l">
              <a:spcBef>
                <a:spcPts val="0"/>
              </a:spcBef>
              <a:spcAft>
                <a:spcPts val="0"/>
              </a:spcAft>
              <a:buClr>
                <a:schemeClr val="dk1"/>
              </a:buClr>
              <a:buSzPts val="1600"/>
              <a:buFont typeface="Roboto Light"/>
              <a:buChar char="○"/>
            </a:pPr>
            <a:r>
              <a:rPr lang="en" sz="1600">
                <a:solidFill>
                  <a:schemeClr val="dk1"/>
                </a:solidFill>
                <a:latin typeface="Roboto Light"/>
                <a:ea typeface="Roboto Light"/>
                <a:cs typeface="Roboto Light"/>
                <a:sym typeface="Roboto Light"/>
              </a:rPr>
              <a:t>Flexible to non-linear relationships, and is better suited to classification.</a:t>
            </a:r>
            <a:endParaRPr sz="1600">
              <a:solidFill>
                <a:schemeClr val="dk1"/>
              </a:solidFill>
              <a:latin typeface="Roboto Light"/>
              <a:ea typeface="Roboto Light"/>
              <a:cs typeface="Roboto Light"/>
              <a:sym typeface="Roboto Light"/>
            </a:endParaRPr>
          </a:p>
          <a:p>
            <a:pPr indent="0" lvl="0" marL="0" rtl="0" algn="l">
              <a:spcBef>
                <a:spcPts val="0"/>
              </a:spcBef>
              <a:spcAft>
                <a:spcPts val="0"/>
              </a:spcAft>
              <a:buClr>
                <a:schemeClr val="dk1"/>
              </a:buClr>
              <a:buSzPts val="1100"/>
              <a:buFont typeface="Arial"/>
              <a:buNone/>
            </a:pPr>
            <a:r>
              <a:t/>
            </a:r>
            <a:endParaRPr sz="1600">
              <a:solidFill>
                <a:schemeClr val="dk1"/>
              </a:solidFill>
              <a:latin typeface="Roboto Light"/>
              <a:ea typeface="Roboto Light"/>
              <a:cs typeface="Roboto Light"/>
              <a:sym typeface="Roboto Light"/>
            </a:endParaRPr>
          </a:p>
          <a:p>
            <a:pPr indent="0" lvl="0" marL="0" rtl="0" algn="l">
              <a:spcBef>
                <a:spcPts val="0"/>
              </a:spcBef>
              <a:spcAft>
                <a:spcPts val="0"/>
              </a:spcAft>
              <a:buClr>
                <a:schemeClr val="dk1"/>
              </a:buClr>
              <a:buSzPts val="1100"/>
              <a:buFont typeface="Arial"/>
              <a:buNone/>
            </a:pPr>
            <a:r>
              <a:t/>
            </a:r>
            <a:endParaRPr sz="1600">
              <a:solidFill>
                <a:schemeClr val="dk1"/>
              </a:solidFill>
              <a:latin typeface="Roboto Light"/>
              <a:ea typeface="Roboto Light"/>
              <a:cs typeface="Roboto Light"/>
              <a:sym typeface="Roboto Light"/>
            </a:endParaRPr>
          </a:p>
          <a:p>
            <a:pPr indent="0" lvl="0" marL="0" rtl="0" algn="l">
              <a:spcBef>
                <a:spcPts val="0"/>
              </a:spcBef>
              <a:spcAft>
                <a:spcPts val="0"/>
              </a:spcAft>
              <a:buClr>
                <a:schemeClr val="dk1"/>
              </a:buClr>
              <a:buSzPts val="1100"/>
              <a:buFont typeface="Arial"/>
              <a:buNone/>
            </a:pPr>
            <a:r>
              <a:t/>
            </a:r>
            <a:endParaRPr sz="1600">
              <a:solidFill>
                <a:schemeClr val="dk1"/>
              </a:solidFill>
              <a:latin typeface="Roboto Light"/>
              <a:ea typeface="Roboto Light"/>
              <a:cs typeface="Roboto Light"/>
              <a:sym typeface="Roboto Light"/>
            </a:endParaRPr>
          </a:p>
          <a:p>
            <a:pPr indent="0" lvl="0" marL="0" rtl="0" algn="l">
              <a:spcBef>
                <a:spcPts val="0"/>
              </a:spcBef>
              <a:spcAft>
                <a:spcPts val="0"/>
              </a:spcAft>
              <a:buClr>
                <a:schemeClr val="dk1"/>
              </a:buClr>
              <a:buSzPts val="1100"/>
              <a:buFont typeface="Arial"/>
              <a:buNone/>
            </a:pPr>
            <a:r>
              <a:t/>
            </a:r>
            <a:endParaRPr sz="1600">
              <a:solidFill>
                <a:schemeClr val="dk1"/>
              </a:solidFill>
              <a:latin typeface="Roboto Light"/>
              <a:ea typeface="Roboto Light"/>
              <a:cs typeface="Roboto Light"/>
              <a:sym typeface="Roboto Light"/>
            </a:endParaRPr>
          </a:p>
          <a:p>
            <a:pPr indent="0" lvl="0" marL="0" rtl="0" algn="l">
              <a:spcBef>
                <a:spcPts val="0"/>
              </a:spcBef>
              <a:spcAft>
                <a:spcPts val="0"/>
              </a:spcAft>
              <a:buClr>
                <a:schemeClr val="dk1"/>
              </a:buClr>
              <a:buSzPts val="1100"/>
              <a:buFont typeface="Arial"/>
              <a:buNone/>
            </a:pPr>
            <a:r>
              <a:t/>
            </a:r>
            <a:endParaRPr>
              <a:latin typeface="Open Sans Light"/>
              <a:ea typeface="Open Sans Light"/>
              <a:cs typeface="Open Sans Light"/>
              <a:sym typeface="Open Sans Light"/>
            </a:endParaRPr>
          </a:p>
          <a:p>
            <a:pPr indent="0" lvl="0" marL="0" rtl="0" algn="l">
              <a:spcBef>
                <a:spcPts val="0"/>
              </a:spcBef>
              <a:spcAft>
                <a:spcPts val="0"/>
              </a:spcAft>
              <a:buClr>
                <a:schemeClr val="dk1"/>
              </a:buClr>
              <a:buSzPts val="1100"/>
              <a:buFont typeface="Arial"/>
              <a:buNone/>
            </a:pPr>
            <a:r>
              <a:t/>
            </a:r>
            <a:endParaRPr>
              <a:latin typeface="Open Sans Light"/>
              <a:ea typeface="Open Sans Light"/>
              <a:cs typeface="Open Sans Light"/>
              <a:sym typeface="Open Sans Light"/>
            </a:endParaRPr>
          </a:p>
          <a:p>
            <a:pPr indent="0" lvl="0" marL="0" rtl="0" algn="l">
              <a:spcBef>
                <a:spcPts val="0"/>
              </a:spcBef>
              <a:spcAft>
                <a:spcPts val="0"/>
              </a:spcAft>
              <a:buNone/>
            </a:pPr>
            <a:r>
              <a:t/>
            </a:r>
            <a:endParaRPr/>
          </a:p>
        </p:txBody>
      </p:sp>
      <p:pic>
        <p:nvPicPr>
          <p:cNvPr id="286" name="Google Shape;286;p20"/>
          <p:cNvPicPr preferRelativeResize="0"/>
          <p:nvPr/>
        </p:nvPicPr>
        <p:blipFill>
          <a:blip r:embed="rId4">
            <a:alphaModFix/>
          </a:blip>
          <a:stretch>
            <a:fillRect/>
          </a:stretch>
        </p:blipFill>
        <p:spPr>
          <a:xfrm>
            <a:off x="155900" y="2903150"/>
            <a:ext cx="4676500" cy="1914600"/>
          </a:xfrm>
          <a:prstGeom prst="rect">
            <a:avLst/>
          </a:prstGeom>
          <a:noFill/>
          <a:ln>
            <a:noFill/>
          </a:ln>
        </p:spPr>
      </p:pic>
      <p:sp>
        <p:nvSpPr>
          <p:cNvPr id="287" name="Google Shape;287;p20"/>
          <p:cNvSpPr txBox="1"/>
          <p:nvPr>
            <p:ph idx="2" type="body"/>
          </p:nvPr>
        </p:nvSpPr>
        <p:spPr>
          <a:xfrm>
            <a:off x="4832400" y="1152475"/>
            <a:ext cx="3999900" cy="1594800"/>
          </a:xfrm>
          <a:prstGeom prst="rect">
            <a:avLst/>
          </a:prstGeom>
        </p:spPr>
        <p:txBody>
          <a:bodyPr anchorCtr="0" anchor="t" bIns="91425" lIns="91425" spcFirstLastPara="1" rIns="91425" wrap="square" tIns="91425">
            <a:normAutofit lnSpcReduction="20000"/>
          </a:bodyPr>
          <a:lstStyle/>
          <a:p>
            <a:pPr indent="-330200" lvl="0" marL="457200" rtl="0" algn="l">
              <a:spcBef>
                <a:spcPts val="0"/>
              </a:spcBef>
              <a:spcAft>
                <a:spcPts val="0"/>
              </a:spcAft>
              <a:buClr>
                <a:schemeClr val="dk1"/>
              </a:buClr>
              <a:buSzPts val="1600"/>
              <a:buFont typeface="Roboto"/>
              <a:buChar char="●"/>
            </a:pPr>
            <a:r>
              <a:rPr b="1" lang="en" sz="1600">
                <a:solidFill>
                  <a:schemeClr val="dk1"/>
                </a:solidFill>
                <a:latin typeface="Roboto"/>
                <a:ea typeface="Roboto"/>
                <a:cs typeface="Roboto"/>
                <a:sym typeface="Roboto"/>
              </a:rPr>
              <a:t>Decision Tree</a:t>
            </a:r>
            <a:endParaRPr b="1" sz="1600">
              <a:solidFill>
                <a:schemeClr val="dk1"/>
              </a:solidFill>
              <a:latin typeface="Roboto"/>
              <a:ea typeface="Roboto"/>
              <a:cs typeface="Roboto"/>
              <a:sym typeface="Roboto"/>
            </a:endParaRPr>
          </a:p>
          <a:p>
            <a:pPr indent="-330200" lvl="1" marL="914400" rtl="0" algn="l">
              <a:spcBef>
                <a:spcPts val="0"/>
              </a:spcBef>
              <a:spcAft>
                <a:spcPts val="0"/>
              </a:spcAft>
              <a:buClr>
                <a:schemeClr val="dk1"/>
              </a:buClr>
              <a:buSzPts val="1600"/>
              <a:buFont typeface="Roboto Light"/>
              <a:buChar char="○"/>
            </a:pPr>
            <a:r>
              <a:rPr lang="en" sz="1600">
                <a:solidFill>
                  <a:schemeClr val="dk1"/>
                </a:solidFill>
                <a:latin typeface="Roboto Light"/>
                <a:ea typeface="Roboto Light"/>
                <a:cs typeface="Roboto Light"/>
                <a:sym typeface="Roboto Light"/>
                <a:extLst>
                  <a:ext uri="http://customooxmlschemas.google.com/">
                    <go:slidesCustomData xmlns:go="http://customooxmlschemas.google.com/" textRoundtripDataId="2"/>
                  </a:ext>
                </a:extLst>
              </a:rPr>
              <a:t>Breaks down final prediction into simply yes-no comparisons on individual features. Essentially a flowchart.</a:t>
            </a:r>
            <a:endParaRPr sz="1600">
              <a:solidFill>
                <a:schemeClr val="dk1"/>
              </a:solidFill>
              <a:latin typeface="Roboto Light"/>
              <a:ea typeface="Roboto Light"/>
              <a:cs typeface="Roboto Light"/>
              <a:sym typeface="Roboto Light"/>
            </a:endParaRPr>
          </a:p>
          <a:p>
            <a:pPr indent="0" lvl="0" marL="0" rtl="0" algn="l">
              <a:spcBef>
                <a:spcPts val="0"/>
              </a:spcBef>
              <a:spcAft>
                <a:spcPts val="0"/>
              </a:spcAft>
              <a:buNone/>
            </a:pPr>
            <a:r>
              <a:t/>
            </a:r>
            <a:endParaRPr/>
          </a:p>
        </p:txBody>
      </p:sp>
      <p:pic>
        <p:nvPicPr>
          <p:cNvPr id="288" name="Google Shape;288;p20"/>
          <p:cNvPicPr preferRelativeResize="0"/>
          <p:nvPr/>
        </p:nvPicPr>
        <p:blipFill>
          <a:blip r:embed="rId5">
            <a:alphaModFix/>
          </a:blip>
          <a:stretch>
            <a:fillRect/>
          </a:stretch>
        </p:blipFill>
        <p:spPr>
          <a:xfrm>
            <a:off x="6293000" y="2571750"/>
            <a:ext cx="2091425" cy="20914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92" name="Shape 292"/>
        <p:cNvGrpSpPr/>
        <p:nvPr/>
      </p:nvGrpSpPr>
      <p:grpSpPr>
        <a:xfrm>
          <a:off x="0" y="0"/>
          <a:ext cx="0" cy="0"/>
          <a:chOff x="0" y="0"/>
          <a:chExt cx="0" cy="0"/>
        </a:xfrm>
      </p:grpSpPr>
      <p:sp>
        <p:nvSpPr>
          <p:cNvPr id="293" name="Google Shape;293;g31910fea557_0_1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820">
                <a:latin typeface="Roboto"/>
                <a:ea typeface="Roboto"/>
                <a:cs typeface="Roboto"/>
                <a:sym typeface="Roboto"/>
              </a:rPr>
              <a:t>What are we training </a:t>
            </a:r>
            <a:r>
              <a:rPr lang="en" sz="2820">
                <a:latin typeface="Roboto"/>
                <a:ea typeface="Roboto"/>
                <a:cs typeface="Roboto"/>
                <a:sym typeface="Roboto"/>
              </a:rPr>
              <a:t>our models on?</a:t>
            </a:r>
            <a:endParaRPr sz="2820">
              <a:latin typeface="Roboto"/>
              <a:ea typeface="Roboto"/>
              <a:cs typeface="Roboto"/>
              <a:sym typeface="Roboto"/>
            </a:endParaRPr>
          </a:p>
        </p:txBody>
      </p:sp>
      <p:sp>
        <p:nvSpPr>
          <p:cNvPr id="294" name="Google Shape;294;g31910fea557_0_13"/>
          <p:cNvSpPr txBox="1"/>
          <p:nvPr>
            <p:ph idx="1" type="body"/>
          </p:nvPr>
        </p:nvSpPr>
        <p:spPr>
          <a:xfrm>
            <a:off x="311700" y="1152475"/>
            <a:ext cx="4462200" cy="39249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sz="1700">
                <a:solidFill>
                  <a:srgbClr val="222222"/>
                </a:solidFill>
                <a:latin typeface="Roboto Light"/>
                <a:ea typeface="Roboto Light"/>
                <a:cs typeface="Roboto Light"/>
                <a:sym typeface="Roboto Light"/>
              </a:rPr>
              <a:t>Products will affect different students differently.</a:t>
            </a:r>
            <a:endParaRPr sz="1700">
              <a:solidFill>
                <a:srgbClr val="222222"/>
              </a:solidFill>
              <a:latin typeface="Roboto Light"/>
              <a:ea typeface="Roboto Light"/>
              <a:cs typeface="Roboto Light"/>
              <a:sym typeface="Roboto Light"/>
            </a:endParaRPr>
          </a:p>
          <a:p>
            <a:pPr indent="0" lvl="0" marL="0" rtl="0" algn="l">
              <a:spcBef>
                <a:spcPts val="0"/>
              </a:spcBef>
              <a:spcAft>
                <a:spcPts val="0"/>
              </a:spcAft>
              <a:buNone/>
            </a:pPr>
            <a:r>
              <a:t/>
            </a:r>
            <a:endParaRPr sz="1700">
              <a:solidFill>
                <a:srgbClr val="222222"/>
              </a:solidFill>
              <a:latin typeface="Roboto Light"/>
              <a:ea typeface="Roboto Light"/>
              <a:cs typeface="Roboto Light"/>
              <a:sym typeface="Roboto Light"/>
            </a:endParaRPr>
          </a:p>
          <a:p>
            <a:pPr indent="-336550" lvl="0" marL="457200" rtl="0" algn="l">
              <a:spcBef>
                <a:spcPts val="0"/>
              </a:spcBef>
              <a:spcAft>
                <a:spcPts val="0"/>
              </a:spcAft>
              <a:buClr>
                <a:srgbClr val="222222"/>
              </a:buClr>
              <a:buSzPts val="1700"/>
              <a:buFont typeface="Open Sans Light"/>
              <a:buChar char="●"/>
            </a:pPr>
            <a:r>
              <a:rPr lang="en" sz="1700">
                <a:solidFill>
                  <a:srgbClr val="222222"/>
                </a:solidFill>
                <a:latin typeface="Roboto Light"/>
                <a:ea typeface="Roboto Light"/>
                <a:cs typeface="Roboto Light"/>
                <a:sym typeface="Roboto Light"/>
              </a:rPr>
              <a:t>We divided our data by </a:t>
            </a:r>
            <a:r>
              <a:rPr b="1" lang="en" sz="1700">
                <a:solidFill>
                  <a:srgbClr val="222222"/>
                </a:solidFill>
                <a:latin typeface="Roboto"/>
                <a:ea typeface="Roboto"/>
                <a:cs typeface="Roboto"/>
                <a:sym typeface="Roboto"/>
              </a:rPr>
              <a:t>school levels</a:t>
            </a:r>
            <a:r>
              <a:rPr lang="en" sz="1700">
                <a:solidFill>
                  <a:srgbClr val="222222"/>
                </a:solidFill>
                <a:latin typeface="Roboto Light"/>
                <a:ea typeface="Roboto Light"/>
                <a:cs typeface="Roboto Light"/>
                <a:sym typeface="Roboto Light"/>
              </a:rPr>
              <a:t>:</a:t>
            </a:r>
            <a:endParaRPr sz="1700">
              <a:solidFill>
                <a:srgbClr val="222222"/>
              </a:solidFill>
              <a:latin typeface="Roboto Light"/>
              <a:ea typeface="Roboto Light"/>
              <a:cs typeface="Roboto Light"/>
              <a:sym typeface="Roboto Light"/>
            </a:endParaRPr>
          </a:p>
          <a:p>
            <a:pPr indent="-317500" lvl="1" marL="914400" rtl="0" algn="l">
              <a:spcBef>
                <a:spcPts val="0"/>
              </a:spcBef>
              <a:spcAft>
                <a:spcPts val="0"/>
              </a:spcAft>
              <a:buClr>
                <a:srgbClr val="222222"/>
              </a:buClr>
              <a:buSzPts val="1400"/>
              <a:buFont typeface="Roboto Light"/>
              <a:buChar char="○"/>
            </a:pPr>
            <a:r>
              <a:rPr lang="en" sz="1400">
                <a:solidFill>
                  <a:srgbClr val="222222"/>
                </a:solidFill>
                <a:latin typeface="Roboto Light"/>
                <a:ea typeface="Roboto Light"/>
                <a:cs typeface="Roboto Light"/>
                <a:sym typeface="Roboto Light"/>
              </a:rPr>
              <a:t>Elementary</a:t>
            </a:r>
            <a:endParaRPr sz="1400">
              <a:solidFill>
                <a:srgbClr val="222222"/>
              </a:solidFill>
              <a:latin typeface="Roboto Light"/>
              <a:ea typeface="Roboto Light"/>
              <a:cs typeface="Roboto Light"/>
              <a:sym typeface="Roboto Light"/>
            </a:endParaRPr>
          </a:p>
          <a:p>
            <a:pPr indent="-317500" lvl="1" marL="914400" rtl="0" algn="l">
              <a:spcBef>
                <a:spcPts val="0"/>
              </a:spcBef>
              <a:spcAft>
                <a:spcPts val="0"/>
              </a:spcAft>
              <a:buClr>
                <a:srgbClr val="222222"/>
              </a:buClr>
              <a:buSzPts val="1400"/>
              <a:buFont typeface="Roboto Light"/>
              <a:buChar char="○"/>
            </a:pPr>
            <a:r>
              <a:rPr lang="en" sz="1400">
                <a:solidFill>
                  <a:srgbClr val="222222"/>
                </a:solidFill>
                <a:latin typeface="Roboto Light"/>
                <a:ea typeface="Roboto Light"/>
                <a:cs typeface="Roboto Light"/>
                <a:sym typeface="Roboto Light"/>
              </a:rPr>
              <a:t>Middle</a:t>
            </a:r>
            <a:endParaRPr sz="1400">
              <a:solidFill>
                <a:srgbClr val="222222"/>
              </a:solidFill>
              <a:latin typeface="Roboto Light"/>
              <a:ea typeface="Roboto Light"/>
              <a:cs typeface="Roboto Light"/>
              <a:sym typeface="Roboto Light"/>
            </a:endParaRPr>
          </a:p>
          <a:p>
            <a:pPr indent="-317500" lvl="1" marL="914400" rtl="0" algn="l">
              <a:spcBef>
                <a:spcPts val="0"/>
              </a:spcBef>
              <a:spcAft>
                <a:spcPts val="0"/>
              </a:spcAft>
              <a:buClr>
                <a:srgbClr val="222222"/>
              </a:buClr>
              <a:buSzPts val="1400"/>
              <a:buFont typeface="Roboto Light"/>
              <a:buChar char="○"/>
            </a:pPr>
            <a:r>
              <a:rPr lang="en" sz="1400">
                <a:solidFill>
                  <a:srgbClr val="222222"/>
                </a:solidFill>
                <a:latin typeface="Roboto Light"/>
                <a:ea typeface="Roboto Light"/>
                <a:cs typeface="Roboto Light"/>
                <a:sym typeface="Roboto Light"/>
              </a:rPr>
              <a:t>High</a:t>
            </a:r>
            <a:endParaRPr sz="1400">
              <a:solidFill>
                <a:srgbClr val="222222"/>
              </a:solidFill>
              <a:latin typeface="Roboto Light"/>
              <a:ea typeface="Roboto Light"/>
              <a:cs typeface="Roboto Light"/>
              <a:sym typeface="Roboto Light"/>
            </a:endParaRPr>
          </a:p>
          <a:p>
            <a:pPr indent="-336550" lvl="0" marL="457200" rtl="0" algn="l">
              <a:spcBef>
                <a:spcPts val="0"/>
              </a:spcBef>
              <a:spcAft>
                <a:spcPts val="0"/>
              </a:spcAft>
              <a:buClr>
                <a:srgbClr val="222222"/>
              </a:buClr>
              <a:buSzPts val="1700"/>
              <a:buFont typeface="Open Sans Light"/>
              <a:buChar char="●"/>
            </a:pPr>
            <a:r>
              <a:rPr lang="en" sz="1700">
                <a:solidFill>
                  <a:srgbClr val="222222"/>
                </a:solidFill>
                <a:latin typeface="Roboto Light"/>
                <a:ea typeface="Roboto Light"/>
                <a:cs typeface="Roboto Light"/>
                <a:sym typeface="Roboto Light"/>
              </a:rPr>
              <a:t>Within these datasets we further </a:t>
            </a:r>
            <a:r>
              <a:rPr lang="en" sz="1700">
                <a:solidFill>
                  <a:srgbClr val="222222"/>
                </a:solidFill>
                <a:latin typeface="Roboto Light"/>
                <a:ea typeface="Roboto Light"/>
                <a:cs typeface="Roboto Light"/>
                <a:sym typeface="Roboto Light"/>
              </a:rPr>
              <a:t>divided</a:t>
            </a:r>
            <a:r>
              <a:rPr lang="en" sz="1700">
                <a:solidFill>
                  <a:srgbClr val="222222"/>
                </a:solidFill>
                <a:latin typeface="Roboto Light"/>
                <a:ea typeface="Roboto Light"/>
                <a:cs typeface="Roboto Light"/>
                <a:sym typeface="Roboto Light"/>
              </a:rPr>
              <a:t> the data by </a:t>
            </a:r>
            <a:r>
              <a:rPr b="1" lang="en" sz="1700">
                <a:solidFill>
                  <a:srgbClr val="222222"/>
                </a:solidFill>
                <a:latin typeface="Roboto"/>
                <a:ea typeface="Roboto"/>
                <a:cs typeface="Roboto"/>
                <a:sym typeface="Roboto"/>
              </a:rPr>
              <a:t>gender</a:t>
            </a:r>
            <a:r>
              <a:rPr lang="en" sz="1700">
                <a:solidFill>
                  <a:srgbClr val="222222"/>
                </a:solidFill>
                <a:latin typeface="Roboto Light"/>
                <a:ea typeface="Roboto Light"/>
                <a:cs typeface="Roboto Light"/>
                <a:sym typeface="Roboto Light"/>
              </a:rPr>
              <a:t>: </a:t>
            </a:r>
            <a:endParaRPr sz="1700">
              <a:solidFill>
                <a:srgbClr val="222222"/>
              </a:solidFill>
              <a:latin typeface="Roboto Light"/>
              <a:ea typeface="Roboto Light"/>
              <a:cs typeface="Roboto Light"/>
              <a:sym typeface="Roboto Light"/>
            </a:endParaRPr>
          </a:p>
          <a:p>
            <a:pPr indent="-317500" lvl="1" marL="914400" rtl="0" algn="l">
              <a:spcBef>
                <a:spcPts val="0"/>
              </a:spcBef>
              <a:spcAft>
                <a:spcPts val="0"/>
              </a:spcAft>
              <a:buClr>
                <a:srgbClr val="222222"/>
              </a:buClr>
              <a:buSzPts val="1400"/>
              <a:buFont typeface="Roboto Light"/>
              <a:buChar char="○"/>
            </a:pPr>
            <a:r>
              <a:rPr lang="en" sz="1400">
                <a:solidFill>
                  <a:srgbClr val="222222"/>
                </a:solidFill>
                <a:latin typeface="Roboto Light"/>
                <a:ea typeface="Roboto Light"/>
                <a:cs typeface="Roboto Light"/>
                <a:sym typeface="Roboto Light"/>
              </a:rPr>
              <a:t>Coed</a:t>
            </a:r>
            <a:endParaRPr sz="1400">
              <a:solidFill>
                <a:srgbClr val="222222"/>
              </a:solidFill>
              <a:latin typeface="Roboto Light"/>
              <a:ea typeface="Roboto Light"/>
              <a:cs typeface="Roboto Light"/>
              <a:sym typeface="Roboto Light"/>
            </a:endParaRPr>
          </a:p>
          <a:p>
            <a:pPr indent="-317500" lvl="1" marL="914400" rtl="0" algn="l">
              <a:spcBef>
                <a:spcPts val="0"/>
              </a:spcBef>
              <a:spcAft>
                <a:spcPts val="0"/>
              </a:spcAft>
              <a:buClr>
                <a:srgbClr val="222222"/>
              </a:buClr>
              <a:buSzPts val="1400"/>
              <a:buFont typeface="Roboto Light"/>
              <a:buChar char="○"/>
            </a:pPr>
            <a:r>
              <a:rPr lang="en" sz="1400">
                <a:solidFill>
                  <a:srgbClr val="222222"/>
                </a:solidFill>
                <a:latin typeface="Roboto Light"/>
                <a:ea typeface="Roboto Light"/>
                <a:cs typeface="Roboto Light"/>
                <a:sym typeface="Roboto Light"/>
              </a:rPr>
              <a:t>Female</a:t>
            </a:r>
            <a:endParaRPr sz="1400">
              <a:solidFill>
                <a:srgbClr val="222222"/>
              </a:solidFill>
              <a:latin typeface="Roboto Light"/>
              <a:ea typeface="Roboto Light"/>
              <a:cs typeface="Roboto Light"/>
              <a:sym typeface="Roboto Light"/>
            </a:endParaRPr>
          </a:p>
          <a:p>
            <a:pPr indent="-317500" lvl="1" marL="914400" rtl="0" algn="l">
              <a:spcBef>
                <a:spcPts val="0"/>
              </a:spcBef>
              <a:spcAft>
                <a:spcPts val="0"/>
              </a:spcAft>
              <a:buClr>
                <a:srgbClr val="222222"/>
              </a:buClr>
              <a:buSzPts val="1400"/>
              <a:buFont typeface="Roboto Light"/>
              <a:buChar char="○"/>
            </a:pPr>
            <a:r>
              <a:rPr lang="en" sz="1400">
                <a:solidFill>
                  <a:srgbClr val="222222"/>
                </a:solidFill>
                <a:latin typeface="Roboto Light"/>
                <a:ea typeface="Roboto Light"/>
                <a:cs typeface="Roboto Light"/>
                <a:sym typeface="Roboto Light"/>
              </a:rPr>
              <a:t>Male</a:t>
            </a:r>
            <a:endParaRPr sz="1700">
              <a:solidFill>
                <a:srgbClr val="222222"/>
              </a:solidFill>
              <a:latin typeface="Roboto Light"/>
              <a:ea typeface="Roboto Light"/>
              <a:cs typeface="Roboto Light"/>
              <a:sym typeface="Roboto Light"/>
            </a:endParaRPr>
          </a:p>
          <a:p>
            <a:pPr indent="-336550" lvl="0" marL="457200" rtl="0" algn="l">
              <a:spcBef>
                <a:spcPts val="0"/>
              </a:spcBef>
              <a:spcAft>
                <a:spcPts val="0"/>
              </a:spcAft>
              <a:buClr>
                <a:srgbClr val="222222"/>
              </a:buClr>
              <a:buSzPts val="1700"/>
              <a:buFont typeface="Open Sans Light"/>
              <a:buChar char="●"/>
            </a:pPr>
            <a:r>
              <a:rPr b="1" lang="en" sz="1700">
                <a:solidFill>
                  <a:srgbClr val="222222"/>
                </a:solidFill>
                <a:latin typeface="Roboto"/>
                <a:ea typeface="Roboto"/>
                <a:cs typeface="Roboto"/>
                <a:sym typeface="Roboto"/>
              </a:rPr>
              <a:t>3</a:t>
            </a:r>
            <a:r>
              <a:rPr b="1" lang="en" sz="1700">
                <a:solidFill>
                  <a:srgbClr val="222222"/>
                </a:solidFill>
                <a:latin typeface="Roboto"/>
                <a:ea typeface="Roboto"/>
                <a:cs typeface="Roboto"/>
                <a:sym typeface="Roboto"/>
              </a:rPr>
              <a:t>0% of the data</a:t>
            </a:r>
            <a:r>
              <a:rPr lang="en" sz="1700">
                <a:solidFill>
                  <a:srgbClr val="222222"/>
                </a:solidFill>
                <a:latin typeface="Roboto Light"/>
                <a:ea typeface="Roboto Light"/>
                <a:cs typeface="Roboto Light"/>
                <a:sym typeface="Roboto Light"/>
              </a:rPr>
              <a:t> is reserved for validation and </a:t>
            </a:r>
            <a:r>
              <a:rPr b="1" lang="en" sz="1700">
                <a:solidFill>
                  <a:srgbClr val="222222"/>
                </a:solidFill>
                <a:latin typeface="Roboto"/>
                <a:ea typeface="Roboto"/>
                <a:cs typeface="Roboto"/>
                <a:sym typeface="Roboto"/>
              </a:rPr>
              <a:t>testing model performance</a:t>
            </a:r>
            <a:endParaRPr b="1" sz="1700">
              <a:solidFill>
                <a:srgbClr val="222222"/>
              </a:solidFill>
              <a:latin typeface="Roboto"/>
              <a:ea typeface="Roboto"/>
              <a:cs typeface="Roboto"/>
              <a:sym typeface="Roboto"/>
            </a:endParaRPr>
          </a:p>
        </p:txBody>
      </p:sp>
      <p:sp>
        <p:nvSpPr>
          <p:cNvPr id="295" name="Google Shape;295;g31910fea557_0_13"/>
          <p:cNvSpPr txBox="1"/>
          <p:nvPr/>
        </p:nvSpPr>
        <p:spPr>
          <a:xfrm>
            <a:off x="5640400" y="1152475"/>
            <a:ext cx="3000000" cy="1349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700">
                <a:solidFill>
                  <a:srgbClr val="222222"/>
                </a:solidFill>
                <a:latin typeface="Roboto Light"/>
                <a:ea typeface="Roboto Light"/>
                <a:cs typeface="Roboto Light"/>
                <a:sym typeface="Roboto Light"/>
              </a:rPr>
              <a:t>On each subgroup we made the following models</a:t>
            </a:r>
            <a:endParaRPr sz="1700">
              <a:solidFill>
                <a:srgbClr val="222222"/>
              </a:solidFill>
              <a:latin typeface="Roboto Light"/>
              <a:ea typeface="Roboto Light"/>
              <a:cs typeface="Roboto Light"/>
              <a:sym typeface="Roboto Light"/>
            </a:endParaRPr>
          </a:p>
          <a:p>
            <a:pPr indent="-336550" lvl="0" marL="457200" rtl="0" algn="l">
              <a:lnSpc>
                <a:spcPct val="115000"/>
              </a:lnSpc>
              <a:spcBef>
                <a:spcPts val="0"/>
              </a:spcBef>
              <a:spcAft>
                <a:spcPts val="0"/>
              </a:spcAft>
              <a:buClr>
                <a:srgbClr val="222222"/>
              </a:buClr>
              <a:buSzPts val="1700"/>
              <a:buFont typeface="Roboto Light"/>
              <a:buChar char="●"/>
            </a:pPr>
            <a:r>
              <a:rPr lang="en" sz="1700">
                <a:solidFill>
                  <a:srgbClr val="222222"/>
                </a:solidFill>
                <a:latin typeface="Roboto Light"/>
                <a:ea typeface="Roboto Light"/>
                <a:cs typeface="Roboto Light"/>
                <a:sym typeface="Roboto Light"/>
              </a:rPr>
              <a:t>Logistic Regression </a:t>
            </a:r>
            <a:endParaRPr>
              <a:solidFill>
                <a:srgbClr val="222222"/>
              </a:solidFill>
              <a:latin typeface="Roboto Light"/>
              <a:ea typeface="Roboto Light"/>
              <a:cs typeface="Roboto Light"/>
              <a:sym typeface="Roboto Light"/>
            </a:endParaRPr>
          </a:p>
          <a:p>
            <a:pPr indent="-336550" lvl="0" marL="457200" rtl="0" algn="l">
              <a:lnSpc>
                <a:spcPct val="115000"/>
              </a:lnSpc>
              <a:spcBef>
                <a:spcPts val="0"/>
              </a:spcBef>
              <a:spcAft>
                <a:spcPts val="0"/>
              </a:spcAft>
              <a:buClr>
                <a:srgbClr val="222222"/>
              </a:buClr>
              <a:buSzPts val="1700"/>
              <a:buFont typeface="Roboto Light"/>
              <a:buChar char="●"/>
            </a:pPr>
            <a:r>
              <a:rPr lang="en" sz="1700">
                <a:solidFill>
                  <a:srgbClr val="222222"/>
                </a:solidFill>
                <a:latin typeface="Roboto Light"/>
                <a:ea typeface="Roboto Light"/>
                <a:cs typeface="Roboto Light"/>
                <a:sym typeface="Roboto Light"/>
              </a:rPr>
              <a:t>Decision Trees</a:t>
            </a:r>
            <a:endParaRPr>
              <a:solidFill>
                <a:srgbClr val="222222"/>
              </a:solidFill>
              <a:latin typeface="Roboto Light"/>
              <a:ea typeface="Roboto Light"/>
              <a:cs typeface="Roboto Light"/>
              <a:sym typeface="Roboto Light"/>
            </a:endParaRPr>
          </a:p>
        </p:txBody>
      </p:sp>
      <p:sp>
        <p:nvSpPr>
          <p:cNvPr id="296" name="Google Shape;296;g31910fea557_0_13"/>
          <p:cNvSpPr txBox="1"/>
          <p:nvPr/>
        </p:nvSpPr>
        <p:spPr>
          <a:xfrm>
            <a:off x="5640400" y="2700425"/>
            <a:ext cx="3285300" cy="1002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700">
                <a:solidFill>
                  <a:srgbClr val="222222"/>
                </a:solidFill>
                <a:latin typeface="Roboto Light"/>
                <a:ea typeface="Roboto Light"/>
                <a:cs typeface="Roboto Light"/>
                <a:sym typeface="Roboto Light"/>
              </a:rPr>
              <a:t>Each model has a binary and multiclass variant.</a:t>
            </a:r>
            <a:endParaRPr sz="1700">
              <a:solidFill>
                <a:srgbClr val="222222"/>
              </a:solidFill>
              <a:latin typeface="Roboto Light"/>
              <a:ea typeface="Roboto Light"/>
              <a:cs typeface="Roboto Light"/>
              <a:sym typeface="Roboto Light"/>
            </a:endParaRPr>
          </a:p>
          <a:p>
            <a:pPr indent="0" lvl="0" marL="0" rtl="0" algn="l">
              <a:lnSpc>
                <a:spcPct val="115000"/>
              </a:lnSpc>
              <a:spcBef>
                <a:spcPts val="0"/>
              </a:spcBef>
              <a:spcAft>
                <a:spcPts val="0"/>
              </a:spcAft>
              <a:buClr>
                <a:schemeClr val="dk1"/>
              </a:buClr>
              <a:buSzPts val="1100"/>
              <a:buFont typeface="Arial"/>
              <a:buNone/>
            </a:pPr>
            <a:r>
              <a:t/>
            </a:r>
            <a:endParaRPr>
              <a:solidFill>
                <a:srgbClr val="222222"/>
              </a:solidFill>
              <a:latin typeface="Roboto Light"/>
              <a:ea typeface="Roboto Light"/>
              <a:cs typeface="Roboto Light"/>
              <a:sym typeface="Roboto Light"/>
            </a:endParaRPr>
          </a:p>
        </p:txBody>
      </p:sp>
      <p:sp>
        <p:nvSpPr>
          <p:cNvPr id="297" name="Google Shape;297;g31910fea557_0_13"/>
          <p:cNvSpPr txBox="1"/>
          <p:nvPr/>
        </p:nvSpPr>
        <p:spPr>
          <a:xfrm>
            <a:off x="5640400" y="3901275"/>
            <a:ext cx="21336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solidFill>
                  <a:srgbClr val="222222"/>
                </a:solidFill>
              </a:rPr>
              <a:t>Total of 144 models</a:t>
            </a:r>
            <a:endParaRPr sz="1700">
              <a:solidFill>
                <a:srgbClr val="222222"/>
              </a:solidFill>
            </a:endParaRPr>
          </a:p>
        </p:txBody>
      </p:sp>
      <p:grpSp>
        <p:nvGrpSpPr>
          <p:cNvPr id="298" name="Google Shape;298;g31910fea557_0_13"/>
          <p:cNvGrpSpPr/>
          <p:nvPr/>
        </p:nvGrpSpPr>
        <p:grpSpPr>
          <a:xfrm>
            <a:off x="8057700" y="157543"/>
            <a:ext cx="548700" cy="572678"/>
            <a:chOff x="8049325" y="164100"/>
            <a:chExt cx="548700" cy="548700"/>
          </a:xfrm>
        </p:grpSpPr>
        <p:sp>
          <p:nvSpPr>
            <p:cNvPr id="299" name="Google Shape;299;g31910fea557_0_13"/>
            <p:cNvSpPr/>
            <p:nvPr/>
          </p:nvSpPr>
          <p:spPr>
            <a:xfrm>
              <a:off x="8049325" y="164100"/>
              <a:ext cx="548700" cy="548700"/>
            </a:xfrm>
            <a:prstGeom prst="ellipse">
              <a:avLst/>
            </a:prstGeom>
            <a:solidFill>
              <a:srgbClr val="002D4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00" name="Google Shape;300;g31910fea557_0_13"/>
            <p:cNvPicPr preferRelativeResize="0"/>
            <p:nvPr/>
          </p:nvPicPr>
          <p:blipFill rotWithShape="1">
            <a:blip r:embed="rId4">
              <a:alphaModFix/>
            </a:blip>
            <a:srcRect b="0" l="0" r="0" t="0"/>
            <a:stretch/>
          </p:blipFill>
          <p:spPr>
            <a:xfrm>
              <a:off x="8120825" y="320040"/>
              <a:ext cx="405700" cy="259650"/>
            </a:xfrm>
            <a:prstGeom prst="rect">
              <a:avLst/>
            </a:prstGeom>
            <a:noFill/>
            <a:ln>
              <a:noFill/>
            </a:ln>
          </p:spPr>
        </p:pic>
      </p:gr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04" name="Shape 304"/>
        <p:cNvGrpSpPr/>
        <p:nvPr/>
      </p:nvGrpSpPr>
      <p:grpSpPr>
        <a:xfrm>
          <a:off x="0" y="0"/>
          <a:ext cx="0" cy="0"/>
          <a:chOff x="0" y="0"/>
          <a:chExt cx="0" cy="0"/>
        </a:xfrm>
      </p:grpSpPr>
      <p:sp>
        <p:nvSpPr>
          <p:cNvPr id="305" name="Google Shape;305;g31b93cacd99_9_0"/>
          <p:cNvSpPr txBox="1"/>
          <p:nvPr/>
        </p:nvSpPr>
        <p:spPr>
          <a:xfrm>
            <a:off x="311700" y="2028304"/>
            <a:ext cx="8520600" cy="10869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5000">
                <a:solidFill>
                  <a:schemeClr val="dk1"/>
                </a:solidFill>
                <a:latin typeface="Roboto"/>
                <a:ea typeface="Roboto"/>
                <a:cs typeface="Roboto"/>
                <a:sym typeface="Roboto"/>
              </a:rPr>
              <a:t>Our Models</a:t>
            </a:r>
            <a:endParaRPr b="1" sz="5000">
              <a:solidFill>
                <a:schemeClr val="dk1"/>
              </a:solidFill>
              <a:latin typeface="Roboto"/>
              <a:ea typeface="Roboto"/>
              <a:cs typeface="Roboto"/>
              <a:sym typeface="Roboto"/>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09" name="Shape 309"/>
        <p:cNvGrpSpPr/>
        <p:nvPr/>
      </p:nvGrpSpPr>
      <p:grpSpPr>
        <a:xfrm>
          <a:off x="0" y="0"/>
          <a:ext cx="0" cy="0"/>
          <a:chOff x="0" y="0"/>
          <a:chExt cx="0" cy="0"/>
        </a:xfrm>
      </p:grpSpPr>
      <p:sp>
        <p:nvSpPr>
          <p:cNvPr id="310" name="Google Shape;310;g31b8c53b9ba_0_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811">
                <a:latin typeface="Montserrat Medium"/>
                <a:ea typeface="Montserrat Medium"/>
                <a:cs typeface="Montserrat Medium"/>
                <a:sym typeface="Montserrat Medium"/>
              </a:rPr>
              <a:t>Logistic Regression Visualization</a:t>
            </a:r>
            <a:endParaRPr sz="2811">
              <a:solidFill>
                <a:schemeClr val="dk2"/>
              </a:solidFill>
              <a:latin typeface="Montserrat"/>
              <a:ea typeface="Montserrat"/>
              <a:cs typeface="Montserrat"/>
              <a:sym typeface="Montserrat"/>
            </a:endParaRPr>
          </a:p>
        </p:txBody>
      </p:sp>
      <p:pic>
        <p:nvPicPr>
          <p:cNvPr id="311" name="Google Shape;311;g31b8c53b9ba_0_0"/>
          <p:cNvPicPr preferRelativeResize="0"/>
          <p:nvPr/>
        </p:nvPicPr>
        <p:blipFill>
          <a:blip r:embed="rId4">
            <a:alphaModFix/>
          </a:blip>
          <a:stretch>
            <a:fillRect/>
          </a:stretch>
        </p:blipFill>
        <p:spPr>
          <a:xfrm>
            <a:off x="131187" y="1397387"/>
            <a:ext cx="4937639" cy="3272162"/>
          </a:xfrm>
          <a:prstGeom prst="rect">
            <a:avLst/>
          </a:prstGeom>
          <a:noFill/>
          <a:ln>
            <a:noFill/>
          </a:ln>
          <a:effectLst>
            <a:outerShdw blurRad="57150" rotWithShape="0" algn="bl" dir="5400000" dist="19050">
              <a:srgbClr val="000000">
                <a:alpha val="50000"/>
              </a:srgbClr>
            </a:outerShdw>
          </a:effectLst>
        </p:spPr>
      </p:pic>
      <p:pic>
        <p:nvPicPr>
          <p:cNvPr id="312" name="Google Shape;312;g31b8c53b9ba_0_0"/>
          <p:cNvPicPr preferRelativeResize="0"/>
          <p:nvPr/>
        </p:nvPicPr>
        <p:blipFill>
          <a:blip r:embed="rId5">
            <a:alphaModFix/>
          </a:blip>
          <a:stretch>
            <a:fillRect/>
          </a:stretch>
        </p:blipFill>
        <p:spPr>
          <a:xfrm>
            <a:off x="5175550" y="1397375"/>
            <a:ext cx="3837263" cy="3272175"/>
          </a:xfrm>
          <a:prstGeom prst="rect">
            <a:avLst/>
          </a:prstGeom>
          <a:noFill/>
          <a:ln>
            <a:noFill/>
          </a:ln>
          <a:effectLst>
            <a:outerShdw blurRad="57150" rotWithShape="0" algn="bl" dir="5400000" dist="19050">
              <a:srgbClr val="000000">
                <a:alpha val="50000"/>
              </a:srgbClr>
            </a:outerShdw>
          </a:effectLst>
        </p:spPr>
      </p:pic>
      <p:sp>
        <p:nvSpPr>
          <p:cNvPr id="313" name="Google Shape;313;g31b8c53b9ba_0_0"/>
          <p:cNvSpPr txBox="1"/>
          <p:nvPr/>
        </p:nvSpPr>
        <p:spPr>
          <a:xfrm>
            <a:off x="5175550" y="4862275"/>
            <a:ext cx="4608900" cy="17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CF1515"/>
                </a:solidFill>
                <a:latin typeface="Roboto"/>
                <a:ea typeface="Roboto"/>
                <a:cs typeface="Roboto"/>
                <a:sym typeface="Roboto"/>
              </a:rPr>
              <a:t>*ell = English language learner</a:t>
            </a:r>
            <a:endParaRPr sz="1000">
              <a:solidFill>
                <a:srgbClr val="CF1515"/>
              </a:solidFill>
              <a:latin typeface="Roboto"/>
              <a:ea typeface="Roboto"/>
              <a:cs typeface="Roboto"/>
              <a:sym typeface="Roboto"/>
            </a:endParaRPr>
          </a:p>
        </p:txBody>
      </p:sp>
      <p:grpSp>
        <p:nvGrpSpPr>
          <p:cNvPr id="314" name="Google Shape;314;g31b8c53b9ba_0_0"/>
          <p:cNvGrpSpPr/>
          <p:nvPr/>
        </p:nvGrpSpPr>
        <p:grpSpPr>
          <a:xfrm>
            <a:off x="8048050" y="158343"/>
            <a:ext cx="548700" cy="572678"/>
            <a:chOff x="8049325" y="164100"/>
            <a:chExt cx="548700" cy="548700"/>
          </a:xfrm>
        </p:grpSpPr>
        <p:sp>
          <p:nvSpPr>
            <p:cNvPr id="315" name="Google Shape;315;g31b8c53b9ba_0_0"/>
            <p:cNvSpPr/>
            <p:nvPr/>
          </p:nvSpPr>
          <p:spPr>
            <a:xfrm>
              <a:off x="8049325" y="164100"/>
              <a:ext cx="548700" cy="548700"/>
            </a:xfrm>
            <a:prstGeom prst="ellipse">
              <a:avLst/>
            </a:prstGeom>
            <a:solidFill>
              <a:srgbClr val="002D4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16" name="Google Shape;316;g31b8c53b9ba_0_0"/>
            <p:cNvPicPr preferRelativeResize="0"/>
            <p:nvPr/>
          </p:nvPicPr>
          <p:blipFill rotWithShape="1">
            <a:blip r:embed="rId6">
              <a:alphaModFix/>
            </a:blip>
            <a:srcRect b="0" l="0" r="0" t="0"/>
            <a:stretch/>
          </p:blipFill>
          <p:spPr>
            <a:xfrm>
              <a:off x="8120825" y="320040"/>
              <a:ext cx="405700" cy="259650"/>
            </a:xfrm>
            <a:prstGeom prst="rect">
              <a:avLst/>
            </a:prstGeom>
            <a:noFill/>
            <a:ln>
              <a:noFill/>
            </a:ln>
          </p:spPr>
        </p:pic>
      </p:gr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20" name="Shape 320"/>
        <p:cNvGrpSpPr/>
        <p:nvPr/>
      </p:nvGrpSpPr>
      <p:grpSpPr>
        <a:xfrm>
          <a:off x="0" y="0"/>
          <a:ext cx="0" cy="0"/>
          <a:chOff x="0" y="0"/>
          <a:chExt cx="0" cy="0"/>
        </a:xfrm>
      </p:grpSpPr>
      <p:sp>
        <p:nvSpPr>
          <p:cNvPr id="321" name="Google Shape;321;g31b8c53b9ba_2_12"/>
          <p:cNvSpPr txBox="1"/>
          <p:nvPr>
            <p:ph type="title"/>
          </p:nvPr>
        </p:nvSpPr>
        <p:spPr>
          <a:xfrm>
            <a:off x="311700" y="445025"/>
            <a:ext cx="44973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Montserrat Medium"/>
                <a:ea typeface="Montserrat Medium"/>
                <a:cs typeface="Montserrat Medium"/>
                <a:sym typeface="Montserrat Medium"/>
              </a:rPr>
              <a:t>The verdict of this model:</a:t>
            </a:r>
            <a:endParaRPr>
              <a:latin typeface="Montserrat Medium"/>
              <a:ea typeface="Montserrat Medium"/>
              <a:cs typeface="Montserrat Medium"/>
              <a:sym typeface="Montserrat Medium"/>
            </a:endParaRPr>
          </a:p>
        </p:txBody>
      </p:sp>
      <p:sp>
        <p:nvSpPr>
          <p:cNvPr id="322" name="Google Shape;322;g31b8c53b9ba_2_12"/>
          <p:cNvSpPr txBox="1"/>
          <p:nvPr>
            <p:ph idx="1" type="body"/>
          </p:nvPr>
        </p:nvSpPr>
        <p:spPr>
          <a:xfrm>
            <a:off x="311700" y="1152475"/>
            <a:ext cx="4023000" cy="17508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Clr>
                <a:schemeClr val="dk1"/>
              </a:buClr>
              <a:buSzPts val="1300"/>
              <a:buChar char="●"/>
            </a:pPr>
            <a:r>
              <a:rPr b="1" lang="en" sz="1300">
                <a:solidFill>
                  <a:schemeClr val="dk1"/>
                </a:solidFill>
                <a:latin typeface="Open Sans"/>
                <a:ea typeface="Open Sans"/>
                <a:cs typeface="Open Sans"/>
                <a:sym typeface="Open Sans"/>
              </a:rPr>
              <a:t>Neither </a:t>
            </a:r>
            <a:r>
              <a:rPr lang="en" sz="1300">
                <a:solidFill>
                  <a:schemeClr val="dk1"/>
                </a:solidFill>
                <a:latin typeface="Open Sans"/>
                <a:ea typeface="Open Sans"/>
                <a:cs typeface="Open Sans"/>
                <a:sym typeface="Open Sans"/>
              </a:rPr>
              <a:t>IXL Math nor Reflex Math are favored by the model.</a:t>
            </a:r>
            <a:endParaRPr sz="1300">
              <a:solidFill>
                <a:schemeClr val="dk1"/>
              </a:solidFill>
              <a:latin typeface="Open Sans"/>
              <a:ea typeface="Open Sans"/>
              <a:cs typeface="Open Sans"/>
              <a:sym typeface="Open Sans"/>
            </a:endParaRPr>
          </a:p>
          <a:p>
            <a:pPr indent="-311150" lvl="0" marL="457200" rtl="0" algn="l">
              <a:spcBef>
                <a:spcPts val="0"/>
              </a:spcBef>
              <a:spcAft>
                <a:spcPts val="0"/>
              </a:spcAft>
              <a:buClr>
                <a:schemeClr val="dk1"/>
              </a:buClr>
              <a:buSzPts val="1300"/>
              <a:buFont typeface="Open Sans"/>
              <a:buChar char="●"/>
            </a:pPr>
            <a:r>
              <a:rPr lang="en" sz="1300">
                <a:solidFill>
                  <a:schemeClr val="dk1"/>
                </a:solidFill>
                <a:latin typeface="Open Sans"/>
                <a:ea typeface="Open Sans"/>
                <a:cs typeface="Open Sans"/>
                <a:sym typeface="Open Sans"/>
              </a:rPr>
              <a:t>These results are generally consistent across gender and school.</a:t>
            </a:r>
            <a:endParaRPr sz="1300">
              <a:solidFill>
                <a:schemeClr val="dk1"/>
              </a:solidFill>
              <a:latin typeface="Open Sans"/>
              <a:ea typeface="Open Sans"/>
              <a:cs typeface="Open Sans"/>
              <a:sym typeface="Open Sans"/>
            </a:endParaRPr>
          </a:p>
          <a:p>
            <a:pPr indent="-311150" lvl="0" marL="457200" rtl="0" algn="l">
              <a:spcBef>
                <a:spcPts val="0"/>
              </a:spcBef>
              <a:spcAft>
                <a:spcPts val="0"/>
              </a:spcAft>
              <a:buClr>
                <a:schemeClr val="dk1"/>
              </a:buClr>
              <a:buSzPts val="1300"/>
              <a:buFont typeface="Open Sans"/>
              <a:buChar char="●"/>
            </a:pPr>
            <a:r>
              <a:rPr lang="en" sz="1300">
                <a:solidFill>
                  <a:schemeClr val="dk1"/>
                </a:solidFill>
                <a:latin typeface="Open Sans"/>
                <a:ea typeface="Open Sans"/>
                <a:cs typeface="Open Sans"/>
                <a:sym typeface="Open Sans"/>
              </a:rPr>
              <a:t>According to this approach, IXL and Reflex Math are </a:t>
            </a:r>
            <a:r>
              <a:rPr b="1" lang="en" sz="1300">
                <a:solidFill>
                  <a:schemeClr val="dk1"/>
                </a:solidFill>
                <a:latin typeface="Open Sans"/>
                <a:ea typeface="Open Sans"/>
                <a:cs typeface="Open Sans"/>
                <a:sym typeface="Open Sans"/>
              </a:rPr>
              <a:t>not effective</a:t>
            </a:r>
            <a:r>
              <a:rPr lang="en" sz="1300">
                <a:solidFill>
                  <a:schemeClr val="dk1"/>
                </a:solidFill>
                <a:latin typeface="Open Sans"/>
                <a:ea typeface="Open Sans"/>
                <a:cs typeface="Open Sans"/>
                <a:sym typeface="Open Sans"/>
              </a:rPr>
              <a:t> at raising math test scores in students.</a:t>
            </a:r>
            <a:endParaRPr sz="1300">
              <a:solidFill>
                <a:schemeClr val="dk1"/>
              </a:solidFill>
              <a:latin typeface="Open Sans"/>
              <a:ea typeface="Open Sans"/>
              <a:cs typeface="Open Sans"/>
              <a:sym typeface="Open Sans"/>
            </a:endParaRPr>
          </a:p>
        </p:txBody>
      </p:sp>
      <p:sp>
        <p:nvSpPr>
          <p:cNvPr id="323" name="Google Shape;323;g31b8c53b9ba_2_12"/>
          <p:cNvSpPr txBox="1"/>
          <p:nvPr>
            <p:ph idx="1" type="body"/>
          </p:nvPr>
        </p:nvSpPr>
        <p:spPr>
          <a:xfrm>
            <a:off x="4809000" y="1152475"/>
            <a:ext cx="3996600" cy="3416400"/>
          </a:xfrm>
          <a:prstGeom prst="rect">
            <a:avLst/>
          </a:prstGeom>
        </p:spPr>
        <p:txBody>
          <a:bodyPr anchorCtr="0" anchor="t" bIns="91425" lIns="91425" spcFirstLastPara="1" rIns="91425" wrap="square" tIns="91425">
            <a:normAutofit/>
          </a:bodyPr>
          <a:lstStyle/>
          <a:p>
            <a:pPr indent="0" lvl="0" marL="0" rtl="0" algn="l">
              <a:lnSpc>
                <a:spcPct val="105000"/>
              </a:lnSpc>
              <a:spcBef>
                <a:spcPts val="0"/>
              </a:spcBef>
              <a:spcAft>
                <a:spcPts val="0"/>
              </a:spcAft>
              <a:buNone/>
            </a:pPr>
            <a:r>
              <a:rPr lang="en" sz="1300">
                <a:solidFill>
                  <a:schemeClr val="dk1"/>
                </a:solidFill>
                <a:latin typeface="Open Sans"/>
                <a:ea typeface="Open Sans"/>
                <a:cs typeface="Open Sans"/>
                <a:sym typeface="Open Sans"/>
              </a:rPr>
              <a:t>Our metric: </a:t>
            </a:r>
            <a:r>
              <a:rPr b="1" lang="en" sz="1300">
                <a:solidFill>
                  <a:schemeClr val="dk1"/>
                </a:solidFill>
                <a:latin typeface="Open Sans"/>
                <a:ea typeface="Open Sans"/>
                <a:cs typeface="Open Sans"/>
                <a:sym typeface="Open Sans"/>
              </a:rPr>
              <a:t>Prediction Accuracy</a:t>
            </a:r>
            <a:endParaRPr b="1" sz="1300">
              <a:solidFill>
                <a:schemeClr val="dk1"/>
              </a:solidFill>
              <a:latin typeface="Open Sans"/>
              <a:ea typeface="Open Sans"/>
              <a:cs typeface="Open Sans"/>
              <a:sym typeface="Open Sans"/>
            </a:endParaRPr>
          </a:p>
          <a:p>
            <a:pPr indent="0" lvl="0" marL="0" rtl="0" algn="l">
              <a:lnSpc>
                <a:spcPct val="105000"/>
              </a:lnSpc>
              <a:spcBef>
                <a:spcPts val="0"/>
              </a:spcBef>
              <a:spcAft>
                <a:spcPts val="0"/>
              </a:spcAft>
              <a:buNone/>
            </a:pPr>
            <a:r>
              <a:t/>
            </a:r>
            <a:endParaRPr sz="1300">
              <a:solidFill>
                <a:schemeClr val="dk1"/>
              </a:solidFill>
              <a:latin typeface="Open Sans"/>
              <a:ea typeface="Open Sans"/>
              <a:cs typeface="Open Sans"/>
              <a:sym typeface="Open Sans"/>
            </a:endParaRPr>
          </a:p>
          <a:p>
            <a:pPr indent="0" lvl="0" marL="0" rtl="0" algn="l">
              <a:lnSpc>
                <a:spcPct val="105000"/>
              </a:lnSpc>
              <a:spcBef>
                <a:spcPts val="0"/>
              </a:spcBef>
              <a:spcAft>
                <a:spcPts val="0"/>
              </a:spcAft>
              <a:buNone/>
            </a:pPr>
            <a:r>
              <a:rPr lang="en" sz="1300">
                <a:solidFill>
                  <a:schemeClr val="dk1"/>
                </a:solidFill>
                <a:latin typeface="Open Sans"/>
                <a:ea typeface="Open Sans"/>
                <a:cs typeface="Open Sans"/>
                <a:sym typeface="Open Sans"/>
              </a:rPr>
              <a:t>What percentage of guesses were accurate to the ground truth?</a:t>
            </a:r>
            <a:endParaRPr sz="1300">
              <a:solidFill>
                <a:schemeClr val="dk1"/>
              </a:solidFill>
              <a:latin typeface="Open Sans"/>
              <a:ea typeface="Open Sans"/>
              <a:cs typeface="Open Sans"/>
              <a:sym typeface="Open Sans"/>
            </a:endParaRPr>
          </a:p>
          <a:p>
            <a:pPr indent="0" lvl="0" marL="0" rtl="0" algn="l">
              <a:lnSpc>
                <a:spcPct val="105000"/>
              </a:lnSpc>
              <a:spcBef>
                <a:spcPts val="0"/>
              </a:spcBef>
              <a:spcAft>
                <a:spcPts val="0"/>
              </a:spcAft>
              <a:buNone/>
            </a:pPr>
            <a:r>
              <a:t/>
            </a:r>
            <a:endParaRPr sz="1300">
              <a:solidFill>
                <a:schemeClr val="dk1"/>
              </a:solidFill>
              <a:latin typeface="Open Sans"/>
              <a:ea typeface="Open Sans"/>
              <a:cs typeface="Open Sans"/>
              <a:sym typeface="Open Sans"/>
            </a:endParaRPr>
          </a:p>
          <a:p>
            <a:pPr indent="0" lvl="0" marL="0" rtl="0" algn="l">
              <a:lnSpc>
                <a:spcPct val="105000"/>
              </a:lnSpc>
              <a:spcBef>
                <a:spcPts val="0"/>
              </a:spcBef>
              <a:spcAft>
                <a:spcPts val="0"/>
              </a:spcAft>
              <a:buNone/>
            </a:pPr>
            <a:r>
              <a:t/>
            </a:r>
            <a:endParaRPr b="1" sz="1300">
              <a:solidFill>
                <a:schemeClr val="dk1"/>
              </a:solidFill>
              <a:latin typeface="Open Sans"/>
              <a:ea typeface="Open Sans"/>
              <a:cs typeface="Open Sans"/>
              <a:sym typeface="Open Sans"/>
            </a:endParaRPr>
          </a:p>
          <a:p>
            <a:pPr indent="0" lvl="0" marL="0" rtl="0" algn="l">
              <a:lnSpc>
                <a:spcPct val="105000"/>
              </a:lnSpc>
              <a:spcBef>
                <a:spcPts val="0"/>
              </a:spcBef>
              <a:spcAft>
                <a:spcPts val="0"/>
              </a:spcAft>
              <a:buNone/>
            </a:pPr>
            <a:r>
              <a:rPr b="1" lang="en" sz="1300">
                <a:solidFill>
                  <a:schemeClr val="dk1"/>
                </a:solidFill>
                <a:latin typeface="Open Sans"/>
                <a:ea typeface="Open Sans"/>
                <a:cs typeface="Open Sans"/>
                <a:sym typeface="Open Sans"/>
              </a:rPr>
              <a:t>Accuracy of this model:</a:t>
            </a:r>
            <a:r>
              <a:rPr lang="en" sz="1300">
                <a:solidFill>
                  <a:schemeClr val="dk1"/>
                </a:solidFill>
                <a:latin typeface="Open Sans"/>
                <a:ea typeface="Open Sans"/>
                <a:cs typeface="Open Sans"/>
                <a:sym typeface="Open Sans"/>
              </a:rPr>
              <a:t> 71-75% (variance from random split)</a:t>
            </a:r>
            <a:endParaRPr sz="1300">
              <a:solidFill>
                <a:schemeClr val="dk1"/>
              </a:solidFill>
              <a:latin typeface="Open Sans"/>
              <a:ea typeface="Open Sans"/>
              <a:cs typeface="Open Sans"/>
              <a:sym typeface="Open Sans"/>
            </a:endParaRPr>
          </a:p>
          <a:p>
            <a:pPr indent="0" lvl="0" marL="0" rtl="0" algn="l">
              <a:lnSpc>
                <a:spcPct val="105000"/>
              </a:lnSpc>
              <a:spcBef>
                <a:spcPts val="0"/>
              </a:spcBef>
              <a:spcAft>
                <a:spcPts val="0"/>
              </a:spcAft>
              <a:buNone/>
            </a:pPr>
            <a:r>
              <a:t/>
            </a:r>
            <a:endParaRPr sz="1300">
              <a:solidFill>
                <a:schemeClr val="dk1"/>
              </a:solidFill>
              <a:latin typeface="Open Sans"/>
              <a:ea typeface="Open Sans"/>
              <a:cs typeface="Open Sans"/>
              <a:sym typeface="Open Sans"/>
            </a:endParaRPr>
          </a:p>
          <a:p>
            <a:pPr indent="0" lvl="0" marL="0" rtl="0" algn="l">
              <a:lnSpc>
                <a:spcPct val="105000"/>
              </a:lnSpc>
              <a:spcBef>
                <a:spcPts val="0"/>
              </a:spcBef>
              <a:spcAft>
                <a:spcPts val="0"/>
              </a:spcAft>
              <a:buNone/>
            </a:pPr>
            <a:r>
              <a:rPr lang="en" sz="1300">
                <a:solidFill>
                  <a:schemeClr val="dk1"/>
                </a:solidFill>
                <a:latin typeface="Open Sans"/>
                <a:ea typeface="Open Sans"/>
                <a:cs typeface="Open Sans"/>
                <a:sym typeface="Open Sans"/>
              </a:rPr>
              <a:t>This accuracy is considered </a:t>
            </a:r>
            <a:r>
              <a:rPr b="1" lang="en" sz="1300">
                <a:solidFill>
                  <a:schemeClr val="dk1"/>
                </a:solidFill>
                <a:latin typeface="Open Sans"/>
                <a:ea typeface="Open Sans"/>
                <a:cs typeface="Open Sans"/>
                <a:sym typeface="Open Sans"/>
              </a:rPr>
              <a:t>good</a:t>
            </a:r>
            <a:r>
              <a:rPr lang="en" sz="1300">
                <a:solidFill>
                  <a:schemeClr val="dk1"/>
                </a:solidFill>
                <a:latin typeface="Open Sans"/>
                <a:ea typeface="Open Sans"/>
                <a:cs typeface="Open Sans"/>
                <a:sym typeface="Open Sans"/>
              </a:rPr>
              <a:t> performance for a binary classifier</a:t>
            </a:r>
            <a:endParaRPr sz="1300">
              <a:solidFill>
                <a:schemeClr val="dk1"/>
              </a:solidFill>
              <a:latin typeface="Open Sans"/>
              <a:ea typeface="Open Sans"/>
              <a:cs typeface="Open Sans"/>
              <a:sym typeface="Open Sans"/>
            </a:endParaRPr>
          </a:p>
          <a:p>
            <a:pPr indent="0" lvl="0" marL="0" rtl="0" algn="l">
              <a:lnSpc>
                <a:spcPct val="105000"/>
              </a:lnSpc>
              <a:spcBef>
                <a:spcPts val="0"/>
              </a:spcBef>
              <a:spcAft>
                <a:spcPts val="0"/>
              </a:spcAft>
              <a:buNone/>
            </a:pPr>
            <a:r>
              <a:t/>
            </a:r>
            <a:endParaRPr sz="1300">
              <a:solidFill>
                <a:schemeClr val="dk1"/>
              </a:solidFill>
              <a:latin typeface="Open Sans"/>
              <a:ea typeface="Open Sans"/>
              <a:cs typeface="Open Sans"/>
              <a:sym typeface="Open Sans"/>
            </a:endParaRPr>
          </a:p>
          <a:p>
            <a:pPr indent="0" lvl="0" marL="0" rtl="0" algn="l">
              <a:lnSpc>
                <a:spcPct val="105000"/>
              </a:lnSpc>
              <a:spcBef>
                <a:spcPts val="0"/>
              </a:spcBef>
              <a:spcAft>
                <a:spcPts val="0"/>
              </a:spcAft>
              <a:buNone/>
            </a:pPr>
            <a:r>
              <a:rPr lang="en" sz="1300">
                <a:solidFill>
                  <a:schemeClr val="dk1"/>
                </a:solidFill>
                <a:latin typeface="Open Sans"/>
                <a:ea typeface="Open Sans"/>
                <a:cs typeface="Open Sans"/>
                <a:sym typeface="Open Sans"/>
              </a:rPr>
              <a:t>But, as we will later discuss, this model is limited.</a:t>
            </a:r>
            <a:endParaRPr sz="1300">
              <a:solidFill>
                <a:schemeClr val="dk1"/>
              </a:solidFill>
              <a:latin typeface="Open Sans"/>
              <a:ea typeface="Open Sans"/>
              <a:cs typeface="Open Sans"/>
              <a:sym typeface="Open Sans"/>
            </a:endParaRPr>
          </a:p>
          <a:p>
            <a:pPr indent="0" lvl="0" marL="0" rtl="0" algn="l">
              <a:lnSpc>
                <a:spcPct val="105000"/>
              </a:lnSpc>
              <a:spcBef>
                <a:spcPts val="0"/>
              </a:spcBef>
              <a:spcAft>
                <a:spcPts val="0"/>
              </a:spcAft>
              <a:buNone/>
            </a:pPr>
            <a:r>
              <a:t/>
            </a:r>
            <a:endParaRPr sz="1300">
              <a:solidFill>
                <a:schemeClr val="dk1"/>
              </a:solidFill>
              <a:latin typeface="Open Sans"/>
              <a:ea typeface="Open Sans"/>
              <a:cs typeface="Open Sans"/>
              <a:sym typeface="Open Sans"/>
            </a:endParaRPr>
          </a:p>
        </p:txBody>
      </p:sp>
      <p:sp>
        <p:nvSpPr>
          <p:cNvPr id="324" name="Google Shape;324;g31b8c53b9ba_2_12"/>
          <p:cNvSpPr txBox="1"/>
          <p:nvPr>
            <p:ph type="title"/>
          </p:nvPr>
        </p:nvSpPr>
        <p:spPr>
          <a:xfrm>
            <a:off x="4809000" y="622325"/>
            <a:ext cx="4260300" cy="39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891"/>
              <a:buNone/>
            </a:pPr>
            <a:r>
              <a:rPr lang="en" sz="1618">
                <a:latin typeface="Montserrat"/>
                <a:ea typeface="Montserrat"/>
                <a:cs typeface="Montserrat"/>
                <a:sym typeface="Montserrat"/>
              </a:rPr>
              <a:t>How confident are we in this answer?</a:t>
            </a:r>
            <a:endParaRPr sz="1618">
              <a:latin typeface="Montserrat"/>
              <a:ea typeface="Montserrat"/>
              <a:cs typeface="Montserrat"/>
              <a:sym typeface="Montserrat"/>
            </a:endParaRPr>
          </a:p>
        </p:txBody>
      </p:sp>
      <p:sp>
        <p:nvSpPr>
          <p:cNvPr id="325" name="Google Shape;325;g31b8c53b9ba_2_12"/>
          <p:cNvSpPr/>
          <p:nvPr/>
        </p:nvSpPr>
        <p:spPr>
          <a:xfrm>
            <a:off x="4857300" y="1615950"/>
            <a:ext cx="3900000" cy="665400"/>
          </a:xfrm>
          <a:prstGeom prst="rect">
            <a:avLst/>
          </a:prstGeom>
          <a:solidFill>
            <a:srgbClr val="FFE599"/>
          </a:solidFill>
          <a:ln cap="flat" cmpd="sng" w="9525">
            <a:solidFill>
              <a:schemeClr val="dk1"/>
            </a:solidFill>
            <a:prstDash val="solid"/>
            <a:round/>
            <a:headEnd len="sm" w="sm" type="none"/>
            <a:tailEnd len="sm" w="sm" type="none"/>
          </a:ln>
        </p:spPr>
        <p:txBody>
          <a:bodyPr anchorCtr="0" anchor="ctr" bIns="91425" lIns="91425" spcFirstLastPara="1" rIns="91425" wrap="square" tIns="274300">
            <a:noAutofit/>
          </a:bodyPr>
          <a:lstStyle/>
          <a:p>
            <a:pPr indent="0" lvl="0" marL="0" rtl="0" algn="l">
              <a:lnSpc>
                <a:spcPct val="115000"/>
              </a:lnSpc>
              <a:spcBef>
                <a:spcPts val="0"/>
              </a:spcBef>
              <a:spcAft>
                <a:spcPts val="0"/>
              </a:spcAft>
              <a:buClr>
                <a:schemeClr val="dk1"/>
              </a:buClr>
              <a:buSzPts val="1100"/>
              <a:buFont typeface="Arial"/>
              <a:buNone/>
            </a:pPr>
            <a:r>
              <a:rPr lang="en" sz="1300">
                <a:solidFill>
                  <a:schemeClr val="dk1"/>
                </a:solidFill>
                <a:latin typeface="Open Sans"/>
                <a:ea typeface="Open Sans"/>
                <a:cs typeface="Open Sans"/>
                <a:sym typeface="Open Sans"/>
              </a:rPr>
              <a:t>What percentage of guesses match the ground truth?</a:t>
            </a:r>
            <a:endParaRPr sz="1300">
              <a:solidFill>
                <a:schemeClr val="dk1"/>
              </a:solidFill>
              <a:latin typeface="Open Sans"/>
              <a:ea typeface="Open Sans"/>
              <a:cs typeface="Open Sans"/>
              <a:sym typeface="Open Sans"/>
            </a:endParaRPr>
          </a:p>
          <a:p>
            <a:pPr indent="0" lvl="0" marL="0" rtl="0" algn="ctr">
              <a:spcBef>
                <a:spcPts val="0"/>
              </a:spcBef>
              <a:spcAft>
                <a:spcPts val="0"/>
              </a:spcAft>
              <a:buNone/>
            </a:pPr>
            <a:r>
              <a:t/>
            </a:r>
            <a:endParaRPr>
              <a:highlight>
                <a:srgbClr val="A2C4C9"/>
              </a:highlight>
            </a:endParaRPr>
          </a:p>
        </p:txBody>
      </p:sp>
      <p:grpSp>
        <p:nvGrpSpPr>
          <p:cNvPr id="326" name="Google Shape;326;g31b8c53b9ba_2_12"/>
          <p:cNvGrpSpPr/>
          <p:nvPr/>
        </p:nvGrpSpPr>
        <p:grpSpPr>
          <a:xfrm>
            <a:off x="8049350" y="140843"/>
            <a:ext cx="548700" cy="572678"/>
            <a:chOff x="8049325" y="164100"/>
            <a:chExt cx="548700" cy="548700"/>
          </a:xfrm>
        </p:grpSpPr>
        <p:sp>
          <p:nvSpPr>
            <p:cNvPr id="327" name="Google Shape;327;g31b8c53b9ba_2_12"/>
            <p:cNvSpPr/>
            <p:nvPr/>
          </p:nvSpPr>
          <p:spPr>
            <a:xfrm>
              <a:off x="8049325" y="164100"/>
              <a:ext cx="548700" cy="548700"/>
            </a:xfrm>
            <a:prstGeom prst="ellipse">
              <a:avLst/>
            </a:prstGeom>
            <a:solidFill>
              <a:srgbClr val="002D4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28" name="Google Shape;328;g31b8c53b9ba_2_12"/>
            <p:cNvPicPr preferRelativeResize="0"/>
            <p:nvPr/>
          </p:nvPicPr>
          <p:blipFill rotWithShape="1">
            <a:blip r:embed="rId4">
              <a:alphaModFix/>
            </a:blip>
            <a:srcRect b="0" l="0" r="0" t="0"/>
            <a:stretch/>
          </p:blipFill>
          <p:spPr>
            <a:xfrm>
              <a:off x="8120825" y="320040"/>
              <a:ext cx="405700" cy="259650"/>
            </a:xfrm>
            <a:prstGeom prst="rect">
              <a:avLst/>
            </a:prstGeom>
            <a:noFill/>
            <a:ln>
              <a:noFill/>
            </a:ln>
          </p:spPr>
        </p:pic>
      </p:gr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32" name="Shape 332"/>
        <p:cNvGrpSpPr/>
        <p:nvPr/>
      </p:nvGrpSpPr>
      <p:grpSpPr>
        <a:xfrm>
          <a:off x="0" y="0"/>
          <a:ext cx="0" cy="0"/>
          <a:chOff x="0" y="0"/>
          <a:chExt cx="0" cy="0"/>
        </a:xfrm>
      </p:grpSpPr>
      <p:sp>
        <p:nvSpPr>
          <p:cNvPr id="333" name="Google Shape;333;g31b93cacd99_6_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Open Sans Medium"/>
                <a:ea typeface="Open Sans Medium"/>
                <a:cs typeface="Open Sans Medium"/>
                <a:sym typeface="Open Sans Medium"/>
              </a:rPr>
              <a:t>Confusion matrices: d</a:t>
            </a:r>
            <a:r>
              <a:rPr lang="en">
                <a:latin typeface="Open Sans Medium"/>
                <a:ea typeface="Open Sans Medium"/>
                <a:cs typeface="Open Sans Medium"/>
                <a:sym typeface="Open Sans Medium"/>
              </a:rPr>
              <a:t>etailed accuracy analysis</a:t>
            </a:r>
            <a:endParaRPr>
              <a:latin typeface="Open Sans Medium"/>
              <a:ea typeface="Open Sans Medium"/>
              <a:cs typeface="Open Sans Medium"/>
              <a:sym typeface="Open Sans Medium"/>
            </a:endParaRPr>
          </a:p>
        </p:txBody>
      </p:sp>
      <p:pic>
        <p:nvPicPr>
          <p:cNvPr id="334" name="Google Shape;334;g31b93cacd99_6_30"/>
          <p:cNvPicPr preferRelativeResize="0"/>
          <p:nvPr/>
        </p:nvPicPr>
        <p:blipFill>
          <a:blip r:embed="rId4">
            <a:alphaModFix/>
          </a:blip>
          <a:stretch>
            <a:fillRect/>
          </a:stretch>
        </p:blipFill>
        <p:spPr>
          <a:xfrm>
            <a:off x="343312" y="1245875"/>
            <a:ext cx="4097498" cy="2995150"/>
          </a:xfrm>
          <a:prstGeom prst="rect">
            <a:avLst/>
          </a:prstGeom>
          <a:noFill/>
          <a:ln>
            <a:noFill/>
          </a:ln>
          <a:effectLst>
            <a:outerShdw blurRad="57150" rotWithShape="0" algn="bl" dir="5400000" dist="19050">
              <a:srgbClr val="000000">
                <a:alpha val="50000"/>
              </a:srgbClr>
            </a:outerShdw>
          </a:effectLst>
        </p:spPr>
      </p:pic>
      <p:pic>
        <p:nvPicPr>
          <p:cNvPr id="335" name="Google Shape;335;g31b93cacd99_6_30"/>
          <p:cNvPicPr preferRelativeResize="0"/>
          <p:nvPr/>
        </p:nvPicPr>
        <p:blipFill>
          <a:blip r:embed="rId5">
            <a:alphaModFix/>
          </a:blip>
          <a:stretch>
            <a:fillRect/>
          </a:stretch>
        </p:blipFill>
        <p:spPr>
          <a:xfrm>
            <a:off x="4953638" y="1245875"/>
            <a:ext cx="3771664" cy="2995150"/>
          </a:xfrm>
          <a:prstGeom prst="rect">
            <a:avLst/>
          </a:prstGeom>
          <a:noFill/>
          <a:ln>
            <a:noFill/>
          </a:ln>
          <a:effectLst>
            <a:outerShdw blurRad="57150" rotWithShape="0" algn="bl" dir="5400000" dist="19050">
              <a:srgbClr val="000000">
                <a:alpha val="50000"/>
              </a:srgbClr>
            </a:outerShdw>
          </a:effectLst>
        </p:spPr>
      </p:pic>
      <p:sp>
        <p:nvSpPr>
          <p:cNvPr id="336" name="Google Shape;336;g31b93cacd99_6_30"/>
          <p:cNvSpPr txBox="1"/>
          <p:nvPr/>
        </p:nvSpPr>
        <p:spPr>
          <a:xfrm>
            <a:off x="1258313" y="4518900"/>
            <a:ext cx="32853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800">
              <a:solidFill>
                <a:schemeClr val="dk2"/>
              </a:solidFill>
            </a:endParaRPr>
          </a:p>
        </p:txBody>
      </p:sp>
      <p:sp>
        <p:nvSpPr>
          <p:cNvPr id="337" name="Google Shape;337;g31b93cacd99_6_30"/>
          <p:cNvSpPr txBox="1"/>
          <p:nvPr/>
        </p:nvSpPr>
        <p:spPr>
          <a:xfrm>
            <a:off x="515788" y="4349550"/>
            <a:ext cx="39849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666666"/>
                </a:solidFill>
                <a:latin typeface="Open Sans"/>
                <a:ea typeface="Open Sans"/>
                <a:cs typeface="Open Sans"/>
                <a:sym typeface="Open Sans"/>
              </a:rPr>
              <a:t>Figure 1: </a:t>
            </a:r>
            <a:r>
              <a:rPr lang="en" sz="1200">
                <a:solidFill>
                  <a:srgbClr val="666666"/>
                </a:solidFill>
                <a:latin typeface="Open Sans"/>
                <a:ea typeface="Open Sans"/>
                <a:cs typeface="Open Sans"/>
                <a:sym typeface="Open Sans"/>
              </a:rPr>
              <a:t>Math binary logistic regression</a:t>
            </a:r>
            <a:r>
              <a:rPr lang="en" sz="1200">
                <a:solidFill>
                  <a:srgbClr val="666666"/>
                </a:solidFill>
                <a:latin typeface="Open Sans"/>
                <a:ea typeface="Open Sans"/>
                <a:cs typeface="Open Sans"/>
                <a:sym typeface="Open Sans"/>
              </a:rPr>
              <a:t> matrix</a:t>
            </a:r>
            <a:endParaRPr sz="1200">
              <a:solidFill>
                <a:srgbClr val="666666"/>
              </a:solidFill>
              <a:latin typeface="Open Sans"/>
              <a:ea typeface="Open Sans"/>
              <a:cs typeface="Open Sans"/>
              <a:sym typeface="Open Sans"/>
            </a:endParaRPr>
          </a:p>
        </p:txBody>
      </p:sp>
      <p:sp>
        <p:nvSpPr>
          <p:cNvPr id="338" name="Google Shape;338;g31b93cacd99_6_30"/>
          <p:cNvSpPr txBox="1"/>
          <p:nvPr/>
        </p:nvSpPr>
        <p:spPr>
          <a:xfrm>
            <a:off x="4815788" y="4349550"/>
            <a:ext cx="39849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666666"/>
                </a:solidFill>
                <a:latin typeface="Open Sans"/>
                <a:ea typeface="Open Sans"/>
                <a:cs typeface="Open Sans"/>
                <a:sym typeface="Open Sans"/>
              </a:rPr>
              <a:t>Figure 2: Math multi-class logistic regression matrix</a:t>
            </a:r>
            <a:endParaRPr sz="1200">
              <a:solidFill>
                <a:srgbClr val="666666"/>
              </a:solidFill>
              <a:latin typeface="Open Sans"/>
              <a:ea typeface="Open Sans"/>
              <a:cs typeface="Open Sans"/>
              <a:sym typeface="Open Sans"/>
            </a:endParaRPr>
          </a:p>
        </p:txBody>
      </p:sp>
      <p:grpSp>
        <p:nvGrpSpPr>
          <p:cNvPr id="339" name="Google Shape;339;g31b93cacd99_6_30"/>
          <p:cNvGrpSpPr/>
          <p:nvPr/>
        </p:nvGrpSpPr>
        <p:grpSpPr>
          <a:xfrm>
            <a:off x="1288050" y="1893950"/>
            <a:ext cx="2500900" cy="1656725"/>
            <a:chOff x="1288050" y="1893950"/>
            <a:chExt cx="2500900" cy="1656725"/>
          </a:xfrm>
        </p:grpSpPr>
        <p:sp>
          <p:nvSpPr>
            <p:cNvPr id="340" name="Google Shape;340;g31b93cacd99_6_30"/>
            <p:cNvSpPr txBox="1"/>
            <p:nvPr/>
          </p:nvSpPr>
          <p:spPr>
            <a:xfrm>
              <a:off x="2626450" y="3196675"/>
              <a:ext cx="11268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lt1"/>
                  </a:solidFill>
                  <a:latin typeface="Roboto"/>
                  <a:ea typeface="Roboto"/>
                  <a:cs typeface="Roboto"/>
                  <a:sym typeface="Roboto"/>
                </a:rPr>
                <a:t>(true positives)</a:t>
              </a:r>
              <a:endParaRPr sz="1100">
                <a:solidFill>
                  <a:schemeClr val="lt1"/>
                </a:solidFill>
                <a:latin typeface="Roboto"/>
                <a:ea typeface="Roboto"/>
                <a:cs typeface="Roboto"/>
                <a:sym typeface="Roboto"/>
              </a:endParaRPr>
            </a:p>
          </p:txBody>
        </p:sp>
        <p:sp>
          <p:nvSpPr>
            <p:cNvPr id="341" name="Google Shape;341;g31b93cacd99_6_30"/>
            <p:cNvSpPr txBox="1"/>
            <p:nvPr/>
          </p:nvSpPr>
          <p:spPr>
            <a:xfrm>
              <a:off x="2590750" y="1893950"/>
              <a:ext cx="11982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lt1"/>
                  </a:solidFill>
                  <a:latin typeface="Roboto"/>
                  <a:ea typeface="Roboto"/>
                  <a:cs typeface="Roboto"/>
                  <a:sym typeface="Roboto"/>
                </a:rPr>
                <a:t>(false positives)</a:t>
              </a:r>
              <a:endParaRPr sz="1100">
                <a:solidFill>
                  <a:schemeClr val="lt1"/>
                </a:solidFill>
                <a:latin typeface="Roboto"/>
                <a:ea typeface="Roboto"/>
                <a:cs typeface="Roboto"/>
                <a:sym typeface="Roboto"/>
              </a:endParaRPr>
            </a:p>
          </p:txBody>
        </p:sp>
        <p:sp>
          <p:nvSpPr>
            <p:cNvPr id="342" name="Google Shape;342;g31b93cacd99_6_30"/>
            <p:cNvSpPr txBox="1"/>
            <p:nvPr/>
          </p:nvSpPr>
          <p:spPr>
            <a:xfrm>
              <a:off x="1288050" y="3196675"/>
              <a:ext cx="12258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lt1"/>
                  </a:solidFill>
                  <a:latin typeface="Roboto"/>
                  <a:ea typeface="Roboto"/>
                  <a:cs typeface="Roboto"/>
                  <a:sym typeface="Roboto"/>
                </a:rPr>
                <a:t>(false negatives)</a:t>
              </a:r>
              <a:endParaRPr sz="1100">
                <a:solidFill>
                  <a:schemeClr val="lt1"/>
                </a:solidFill>
                <a:latin typeface="Roboto"/>
                <a:ea typeface="Roboto"/>
                <a:cs typeface="Roboto"/>
                <a:sym typeface="Roboto"/>
              </a:endParaRPr>
            </a:p>
          </p:txBody>
        </p:sp>
        <p:sp>
          <p:nvSpPr>
            <p:cNvPr id="343" name="Google Shape;343;g31b93cacd99_6_30"/>
            <p:cNvSpPr txBox="1"/>
            <p:nvPr/>
          </p:nvSpPr>
          <p:spPr>
            <a:xfrm>
              <a:off x="1308000" y="1893950"/>
              <a:ext cx="11859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rgbClr val="FFFFFF"/>
                  </a:solidFill>
                  <a:latin typeface="Roboto"/>
                  <a:ea typeface="Roboto"/>
                  <a:cs typeface="Roboto"/>
                  <a:sym typeface="Roboto"/>
                </a:rPr>
                <a:t>(true negatives)</a:t>
              </a:r>
              <a:endParaRPr sz="1100">
                <a:solidFill>
                  <a:srgbClr val="FFFFFF"/>
                </a:solidFill>
                <a:latin typeface="Roboto"/>
                <a:ea typeface="Roboto"/>
                <a:cs typeface="Roboto"/>
                <a:sym typeface="Roboto"/>
              </a:endParaRPr>
            </a:p>
          </p:txBody>
        </p:sp>
      </p:grpSp>
      <p:grpSp>
        <p:nvGrpSpPr>
          <p:cNvPr id="344" name="Google Shape;344;g31b93cacd99_6_30"/>
          <p:cNvGrpSpPr/>
          <p:nvPr/>
        </p:nvGrpSpPr>
        <p:grpSpPr>
          <a:xfrm>
            <a:off x="5560975" y="1317275"/>
            <a:ext cx="2549400" cy="2561700"/>
            <a:chOff x="5560975" y="1317275"/>
            <a:chExt cx="2549400" cy="2561700"/>
          </a:xfrm>
        </p:grpSpPr>
        <p:cxnSp>
          <p:nvCxnSpPr>
            <p:cNvPr id="345" name="Google Shape;345;g31b93cacd99_6_30"/>
            <p:cNvCxnSpPr/>
            <p:nvPr/>
          </p:nvCxnSpPr>
          <p:spPr>
            <a:xfrm>
              <a:off x="5560975" y="1317275"/>
              <a:ext cx="2549400" cy="2561700"/>
            </a:xfrm>
            <a:prstGeom prst="straightConnector1">
              <a:avLst/>
            </a:prstGeom>
            <a:noFill/>
            <a:ln cap="flat" cmpd="sng" w="28575">
              <a:solidFill>
                <a:srgbClr val="FFFFFF"/>
              </a:solidFill>
              <a:prstDash val="solid"/>
              <a:round/>
              <a:headEnd len="med" w="med" type="none"/>
              <a:tailEnd len="med" w="med" type="none"/>
            </a:ln>
          </p:spPr>
        </p:cxnSp>
        <p:sp>
          <p:nvSpPr>
            <p:cNvPr id="346" name="Google Shape;346;g31b93cacd99_6_30"/>
            <p:cNvSpPr txBox="1"/>
            <p:nvPr/>
          </p:nvSpPr>
          <p:spPr>
            <a:xfrm rot="2700647">
              <a:off x="6066784" y="2036414"/>
              <a:ext cx="1126633" cy="353836"/>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lt1"/>
                  </a:solidFill>
                  <a:latin typeface="Roboto"/>
                  <a:ea typeface="Roboto"/>
                  <a:cs typeface="Roboto"/>
                  <a:sym typeface="Roboto"/>
                </a:rPr>
                <a:t>(true positives)</a:t>
              </a:r>
              <a:endParaRPr sz="1100">
                <a:solidFill>
                  <a:schemeClr val="lt1"/>
                </a:solidFill>
                <a:latin typeface="Roboto"/>
                <a:ea typeface="Roboto"/>
                <a:cs typeface="Roboto"/>
                <a:sym typeface="Roboto"/>
              </a:endParaRPr>
            </a:p>
          </p:txBody>
        </p:sp>
      </p:grpSp>
      <p:grpSp>
        <p:nvGrpSpPr>
          <p:cNvPr id="347" name="Google Shape;347;g31b93cacd99_6_30"/>
          <p:cNvGrpSpPr/>
          <p:nvPr/>
        </p:nvGrpSpPr>
        <p:grpSpPr>
          <a:xfrm>
            <a:off x="8049350" y="149193"/>
            <a:ext cx="548700" cy="572678"/>
            <a:chOff x="8049325" y="164100"/>
            <a:chExt cx="548700" cy="548700"/>
          </a:xfrm>
        </p:grpSpPr>
        <p:sp>
          <p:nvSpPr>
            <p:cNvPr id="348" name="Google Shape;348;g31b93cacd99_6_30"/>
            <p:cNvSpPr/>
            <p:nvPr/>
          </p:nvSpPr>
          <p:spPr>
            <a:xfrm>
              <a:off x="8049325" y="164100"/>
              <a:ext cx="548700" cy="548700"/>
            </a:xfrm>
            <a:prstGeom prst="ellipse">
              <a:avLst/>
            </a:prstGeom>
            <a:solidFill>
              <a:srgbClr val="002D4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49" name="Google Shape;349;g31b93cacd99_6_30"/>
            <p:cNvPicPr preferRelativeResize="0"/>
            <p:nvPr/>
          </p:nvPicPr>
          <p:blipFill rotWithShape="1">
            <a:blip r:embed="rId6">
              <a:alphaModFix/>
            </a:blip>
            <a:srcRect b="0" l="0" r="0" t="0"/>
            <a:stretch/>
          </p:blipFill>
          <p:spPr>
            <a:xfrm>
              <a:off x="8120825" y="320040"/>
              <a:ext cx="405700" cy="259650"/>
            </a:xfrm>
            <a:prstGeom prst="rect">
              <a:avLst/>
            </a:prstGeom>
            <a:noFill/>
            <a:ln>
              <a:noFill/>
            </a:ln>
          </p:spPr>
        </p:pic>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4"/>
                                        </p:tgtEl>
                                        <p:attrNameLst>
                                          <p:attrName>style.visibility</p:attrName>
                                        </p:attrNameLst>
                                      </p:cBhvr>
                                      <p:to>
                                        <p:strVal val="visible"/>
                                      </p:to>
                                    </p:set>
                                    <p:animEffect filter="fade" transition="in">
                                      <p:cBhvr>
                                        <p:cTn dur="300"/>
                                        <p:tgtEl>
                                          <p:spTgt spid="344"/>
                                        </p:tgtEl>
                                      </p:cBhvr>
                                    </p:animEffect>
                                  </p:childTnLst>
                                </p:cTn>
                              </p:par>
                              <p:par>
                                <p:cTn fill="hold" nodeType="withEffect" presetClass="entr" presetID="10" presetSubtype="0">
                                  <p:stCondLst>
                                    <p:cond delay="0"/>
                                  </p:stCondLst>
                                  <p:childTnLst>
                                    <p:set>
                                      <p:cBhvr>
                                        <p:cTn dur="1" fill="hold">
                                          <p:stCondLst>
                                            <p:cond delay="0"/>
                                          </p:stCondLst>
                                        </p:cTn>
                                        <p:tgtEl>
                                          <p:spTgt spid="339"/>
                                        </p:tgtEl>
                                        <p:attrNameLst>
                                          <p:attrName>style.visibility</p:attrName>
                                        </p:attrNameLst>
                                      </p:cBhvr>
                                      <p:to>
                                        <p:strVal val="visible"/>
                                      </p:to>
                                    </p:set>
                                    <p:animEffect filter="fade" transition="in">
                                      <p:cBhvr>
                                        <p:cTn dur="300"/>
                                        <p:tgtEl>
                                          <p:spTgt spid="33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4" name="Shape 64"/>
        <p:cNvGrpSpPr/>
        <p:nvPr/>
      </p:nvGrpSpPr>
      <p:grpSpPr>
        <a:xfrm>
          <a:off x="0" y="0"/>
          <a:ext cx="0" cy="0"/>
          <a:chOff x="0" y="0"/>
          <a:chExt cx="0" cy="0"/>
        </a:xfrm>
      </p:grpSpPr>
      <p:sp>
        <p:nvSpPr>
          <p:cNvPr id="65" name="Google Shape;65;p6"/>
          <p:cNvSpPr txBox="1"/>
          <p:nvPr/>
        </p:nvSpPr>
        <p:spPr>
          <a:xfrm>
            <a:off x="311700" y="313650"/>
            <a:ext cx="8520600" cy="572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800"/>
              <a:buFont typeface="Arial"/>
              <a:buNone/>
            </a:pPr>
            <a:r>
              <a:rPr i="0" lang="en" sz="2800" u="none" cap="none" strike="noStrike">
                <a:solidFill>
                  <a:schemeClr val="dk1"/>
                </a:solidFill>
                <a:latin typeface="Montserrat Medium"/>
                <a:ea typeface="Montserrat Medium"/>
                <a:cs typeface="Montserrat Medium"/>
                <a:sym typeface="Montserrat Medium"/>
              </a:rPr>
              <a:t>Meet Our Team!</a:t>
            </a:r>
            <a:endParaRPr i="0" sz="2800" u="none" cap="none" strike="noStrike">
              <a:solidFill>
                <a:schemeClr val="dk1"/>
              </a:solidFill>
              <a:latin typeface="Montserrat Medium"/>
              <a:ea typeface="Montserrat Medium"/>
              <a:cs typeface="Montserrat Medium"/>
              <a:sym typeface="Montserrat Medium"/>
            </a:endParaRPr>
          </a:p>
        </p:txBody>
      </p:sp>
      <p:sp>
        <p:nvSpPr>
          <p:cNvPr id="66" name="Google Shape;66;p6"/>
          <p:cNvSpPr txBox="1"/>
          <p:nvPr/>
        </p:nvSpPr>
        <p:spPr>
          <a:xfrm>
            <a:off x="6423000" y="2461923"/>
            <a:ext cx="2057400" cy="613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300"/>
              </a:spcAft>
              <a:buClr>
                <a:srgbClr val="000000"/>
              </a:buClr>
              <a:buSzPts val="1400"/>
              <a:buFont typeface="Arial"/>
              <a:buNone/>
            </a:pPr>
            <a:r>
              <a:rPr b="1" lang="en">
                <a:solidFill>
                  <a:schemeClr val="dk1"/>
                </a:solidFill>
                <a:latin typeface="Roboto"/>
                <a:ea typeface="Roboto"/>
                <a:cs typeface="Roboto"/>
                <a:sym typeface="Roboto"/>
              </a:rPr>
              <a:t>Kaelan Thouati de Tazoult</a:t>
            </a:r>
            <a:br>
              <a:rPr b="1" i="0" lang="en" sz="1400" u="none" cap="none" strike="noStrike">
                <a:solidFill>
                  <a:schemeClr val="dk1"/>
                </a:solidFill>
                <a:latin typeface="Roboto"/>
                <a:ea typeface="Roboto"/>
                <a:cs typeface="Roboto"/>
                <a:sym typeface="Roboto"/>
              </a:rPr>
            </a:br>
            <a:r>
              <a:rPr lang="en">
                <a:solidFill>
                  <a:schemeClr val="dk1"/>
                </a:solidFill>
                <a:latin typeface="Roboto Light"/>
                <a:ea typeface="Roboto Light"/>
                <a:cs typeface="Roboto Light"/>
                <a:sym typeface="Roboto Light"/>
              </a:rPr>
              <a:t>UCLA</a:t>
            </a:r>
            <a:endParaRPr i="0" sz="1400" u="none" cap="none" strike="noStrike">
              <a:solidFill>
                <a:schemeClr val="dk1"/>
              </a:solidFill>
              <a:latin typeface="Roboto Light"/>
              <a:ea typeface="Roboto Light"/>
              <a:cs typeface="Roboto Light"/>
              <a:sym typeface="Roboto Light"/>
            </a:endParaRPr>
          </a:p>
        </p:txBody>
      </p:sp>
      <p:sp>
        <p:nvSpPr>
          <p:cNvPr id="67" name="Google Shape;67;p6"/>
          <p:cNvSpPr txBox="1"/>
          <p:nvPr/>
        </p:nvSpPr>
        <p:spPr>
          <a:xfrm>
            <a:off x="2275625" y="4472248"/>
            <a:ext cx="2057400" cy="613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b="1" lang="en">
                <a:solidFill>
                  <a:schemeClr val="dk1"/>
                </a:solidFill>
                <a:latin typeface="Roboto"/>
                <a:ea typeface="Roboto"/>
                <a:cs typeface="Roboto"/>
                <a:sym typeface="Roboto"/>
              </a:rPr>
              <a:t>Lisette Gonzalez</a:t>
            </a:r>
            <a:br>
              <a:rPr b="1" i="0" lang="en" sz="1400" u="none" cap="none" strike="noStrike">
                <a:solidFill>
                  <a:schemeClr val="dk1"/>
                </a:solidFill>
                <a:latin typeface="Roboto"/>
                <a:ea typeface="Roboto"/>
                <a:cs typeface="Roboto"/>
                <a:sym typeface="Roboto"/>
              </a:rPr>
            </a:br>
            <a:r>
              <a:rPr lang="en">
                <a:solidFill>
                  <a:schemeClr val="dk1"/>
                </a:solidFill>
                <a:latin typeface="Roboto Light"/>
                <a:ea typeface="Roboto Light"/>
                <a:cs typeface="Roboto Light"/>
                <a:sym typeface="Roboto Light"/>
              </a:rPr>
              <a:t>CSULA</a:t>
            </a:r>
            <a:endParaRPr i="0" sz="1400" u="none" cap="none" strike="noStrike">
              <a:solidFill>
                <a:schemeClr val="dk1"/>
              </a:solidFill>
              <a:latin typeface="Roboto Light"/>
              <a:ea typeface="Roboto Light"/>
              <a:cs typeface="Roboto Light"/>
              <a:sym typeface="Roboto Light"/>
            </a:endParaRPr>
          </a:p>
          <a:p>
            <a:pPr indent="0" lvl="0" marL="0" marR="0" rtl="0" algn="ctr">
              <a:lnSpc>
                <a:spcPct val="100000"/>
              </a:lnSpc>
              <a:spcBef>
                <a:spcPts val="300"/>
              </a:spcBef>
              <a:spcAft>
                <a:spcPts val="300"/>
              </a:spcAft>
              <a:buClr>
                <a:srgbClr val="000000"/>
              </a:buClr>
              <a:buSzPts val="1400"/>
              <a:buFont typeface="Arial"/>
              <a:buNone/>
            </a:pPr>
            <a:r>
              <a:t/>
            </a:r>
            <a:endParaRPr b="1" i="0" sz="1400" u="none" cap="none" strike="noStrike">
              <a:solidFill>
                <a:schemeClr val="dk1"/>
              </a:solidFill>
              <a:latin typeface="Open Sans"/>
              <a:ea typeface="Open Sans"/>
              <a:cs typeface="Open Sans"/>
              <a:sym typeface="Open Sans"/>
            </a:endParaRPr>
          </a:p>
        </p:txBody>
      </p:sp>
      <p:sp>
        <p:nvSpPr>
          <p:cNvPr id="68" name="Google Shape;68;p6"/>
          <p:cNvSpPr txBox="1"/>
          <p:nvPr/>
        </p:nvSpPr>
        <p:spPr>
          <a:xfrm>
            <a:off x="787925" y="2486523"/>
            <a:ext cx="2057400" cy="613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b="1" lang="en">
                <a:solidFill>
                  <a:schemeClr val="dk1"/>
                </a:solidFill>
                <a:latin typeface="Roboto"/>
                <a:ea typeface="Roboto"/>
                <a:cs typeface="Roboto"/>
                <a:sym typeface="Roboto"/>
              </a:rPr>
              <a:t>Jessica Lin</a:t>
            </a:r>
            <a:br>
              <a:rPr b="1" i="0" lang="en" sz="1400" u="none" cap="none" strike="noStrike">
                <a:solidFill>
                  <a:schemeClr val="dk1"/>
                </a:solidFill>
                <a:latin typeface="Roboto"/>
                <a:ea typeface="Roboto"/>
                <a:cs typeface="Roboto"/>
                <a:sym typeface="Roboto"/>
              </a:rPr>
            </a:br>
            <a:r>
              <a:rPr lang="en">
                <a:solidFill>
                  <a:schemeClr val="dk1"/>
                </a:solidFill>
                <a:latin typeface="Roboto Light"/>
                <a:ea typeface="Roboto Light"/>
                <a:cs typeface="Roboto Light"/>
                <a:sym typeface="Roboto Light"/>
              </a:rPr>
              <a:t>UCLA</a:t>
            </a:r>
            <a:endParaRPr i="0" sz="1400" u="none" cap="none" strike="noStrike">
              <a:solidFill>
                <a:schemeClr val="dk1"/>
              </a:solidFill>
              <a:latin typeface="Roboto Light"/>
              <a:ea typeface="Roboto Light"/>
              <a:cs typeface="Roboto Light"/>
              <a:sym typeface="Roboto Light"/>
            </a:endParaRPr>
          </a:p>
          <a:p>
            <a:pPr indent="0" lvl="0" marL="0" marR="0" rtl="0" algn="ctr">
              <a:lnSpc>
                <a:spcPct val="100000"/>
              </a:lnSpc>
              <a:spcBef>
                <a:spcPts val="300"/>
              </a:spcBef>
              <a:spcAft>
                <a:spcPts val="300"/>
              </a:spcAft>
              <a:buClr>
                <a:srgbClr val="000000"/>
              </a:buClr>
              <a:buSzPts val="1400"/>
              <a:buFont typeface="Arial"/>
              <a:buNone/>
            </a:pPr>
            <a:r>
              <a:t/>
            </a:r>
            <a:endParaRPr b="1" i="0" sz="1400" u="none" cap="none" strike="noStrike">
              <a:solidFill>
                <a:schemeClr val="dk1"/>
              </a:solidFill>
              <a:latin typeface="Open Sans"/>
              <a:ea typeface="Open Sans"/>
              <a:cs typeface="Open Sans"/>
              <a:sym typeface="Open Sans"/>
            </a:endParaRPr>
          </a:p>
        </p:txBody>
      </p:sp>
      <p:sp>
        <p:nvSpPr>
          <p:cNvPr id="69" name="Google Shape;69;p6"/>
          <p:cNvSpPr txBox="1"/>
          <p:nvPr/>
        </p:nvSpPr>
        <p:spPr>
          <a:xfrm>
            <a:off x="3689750" y="2486523"/>
            <a:ext cx="2057400" cy="613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b="1" lang="en">
                <a:solidFill>
                  <a:schemeClr val="dk1"/>
                </a:solidFill>
                <a:latin typeface="Roboto"/>
                <a:ea typeface="Roboto"/>
                <a:cs typeface="Roboto"/>
                <a:sym typeface="Roboto"/>
              </a:rPr>
              <a:t>Zubeyda Farah</a:t>
            </a:r>
            <a:br>
              <a:rPr b="1" i="0" lang="en" sz="1400" u="none" cap="none" strike="noStrike">
                <a:solidFill>
                  <a:schemeClr val="dk1"/>
                </a:solidFill>
                <a:latin typeface="Roboto"/>
                <a:ea typeface="Roboto"/>
                <a:cs typeface="Roboto"/>
                <a:sym typeface="Roboto"/>
              </a:rPr>
            </a:br>
            <a:r>
              <a:rPr lang="en">
                <a:solidFill>
                  <a:schemeClr val="dk1"/>
                </a:solidFill>
                <a:latin typeface="Roboto Light"/>
                <a:ea typeface="Roboto Light"/>
                <a:cs typeface="Roboto Light"/>
                <a:sym typeface="Roboto Light"/>
              </a:rPr>
              <a:t>SDSU</a:t>
            </a:r>
            <a:endParaRPr i="0" sz="1400" u="none" cap="none" strike="noStrike">
              <a:solidFill>
                <a:schemeClr val="dk1"/>
              </a:solidFill>
              <a:latin typeface="Roboto Light"/>
              <a:ea typeface="Roboto Light"/>
              <a:cs typeface="Roboto Light"/>
              <a:sym typeface="Roboto Light"/>
            </a:endParaRPr>
          </a:p>
          <a:p>
            <a:pPr indent="0" lvl="0" marL="0" marR="0" rtl="0" algn="ctr">
              <a:lnSpc>
                <a:spcPct val="100000"/>
              </a:lnSpc>
              <a:spcBef>
                <a:spcPts val="300"/>
              </a:spcBef>
              <a:spcAft>
                <a:spcPts val="300"/>
              </a:spcAft>
              <a:buClr>
                <a:srgbClr val="000000"/>
              </a:buClr>
              <a:buSzPts val="1400"/>
              <a:buFont typeface="Arial"/>
              <a:buNone/>
            </a:pPr>
            <a:r>
              <a:t/>
            </a:r>
            <a:endParaRPr b="1" i="0" sz="1400" u="none" cap="none" strike="noStrike">
              <a:solidFill>
                <a:schemeClr val="dk1"/>
              </a:solidFill>
              <a:latin typeface="Open Sans"/>
              <a:ea typeface="Open Sans"/>
              <a:cs typeface="Open Sans"/>
              <a:sym typeface="Open Sans"/>
            </a:endParaRPr>
          </a:p>
        </p:txBody>
      </p:sp>
      <p:sp>
        <p:nvSpPr>
          <p:cNvPr id="70" name="Google Shape;70;p6"/>
          <p:cNvSpPr txBox="1"/>
          <p:nvPr/>
        </p:nvSpPr>
        <p:spPr>
          <a:xfrm>
            <a:off x="5032175" y="4423448"/>
            <a:ext cx="2057400" cy="613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b="1" lang="en">
                <a:solidFill>
                  <a:schemeClr val="dk1"/>
                </a:solidFill>
                <a:latin typeface="Roboto"/>
                <a:ea typeface="Roboto"/>
                <a:cs typeface="Roboto"/>
                <a:sym typeface="Roboto"/>
              </a:rPr>
              <a:t>Zuleyka Urieta</a:t>
            </a:r>
            <a:br>
              <a:rPr b="1" i="0" lang="en" sz="1400" u="none" cap="none" strike="noStrike">
                <a:solidFill>
                  <a:schemeClr val="dk1"/>
                </a:solidFill>
                <a:latin typeface="Roboto"/>
                <a:ea typeface="Roboto"/>
                <a:cs typeface="Roboto"/>
                <a:sym typeface="Roboto"/>
              </a:rPr>
            </a:br>
            <a:r>
              <a:rPr lang="en">
                <a:solidFill>
                  <a:schemeClr val="dk1"/>
                </a:solidFill>
                <a:latin typeface="Roboto Light"/>
                <a:ea typeface="Roboto Light"/>
                <a:cs typeface="Roboto Light"/>
                <a:sym typeface="Roboto Light"/>
              </a:rPr>
              <a:t>Chapman University</a:t>
            </a:r>
            <a:endParaRPr i="0" sz="1400" u="none" cap="none" strike="noStrike">
              <a:solidFill>
                <a:schemeClr val="dk1"/>
              </a:solidFill>
              <a:latin typeface="Roboto Light"/>
              <a:ea typeface="Roboto Light"/>
              <a:cs typeface="Roboto Light"/>
              <a:sym typeface="Roboto Light"/>
            </a:endParaRPr>
          </a:p>
          <a:p>
            <a:pPr indent="0" lvl="0" marL="0" marR="0" rtl="0" algn="ctr">
              <a:lnSpc>
                <a:spcPct val="100000"/>
              </a:lnSpc>
              <a:spcBef>
                <a:spcPts val="300"/>
              </a:spcBef>
              <a:spcAft>
                <a:spcPts val="300"/>
              </a:spcAft>
              <a:buClr>
                <a:srgbClr val="000000"/>
              </a:buClr>
              <a:buSzPts val="1400"/>
              <a:buFont typeface="Arial"/>
              <a:buNone/>
            </a:pPr>
            <a:r>
              <a:t/>
            </a:r>
            <a:endParaRPr b="1" i="0" sz="1400" u="none" cap="none" strike="noStrike">
              <a:solidFill>
                <a:schemeClr val="dk1"/>
              </a:solidFill>
              <a:latin typeface="Open Sans"/>
              <a:ea typeface="Open Sans"/>
              <a:cs typeface="Open Sans"/>
              <a:sym typeface="Open Sans"/>
            </a:endParaRPr>
          </a:p>
        </p:txBody>
      </p:sp>
      <p:pic>
        <p:nvPicPr>
          <p:cNvPr id="71" name="Google Shape;71;p6"/>
          <p:cNvPicPr preferRelativeResize="0"/>
          <p:nvPr/>
        </p:nvPicPr>
        <p:blipFill rotWithShape="1">
          <a:blip r:embed="rId4">
            <a:alphaModFix/>
          </a:blip>
          <a:srcRect b="0" l="16577" r="16577" t="0"/>
          <a:stretch/>
        </p:blipFill>
        <p:spPr>
          <a:xfrm>
            <a:off x="2714675" y="3011951"/>
            <a:ext cx="1179300" cy="1411500"/>
          </a:xfrm>
          <a:prstGeom prst="ellipse">
            <a:avLst/>
          </a:prstGeom>
          <a:noFill/>
          <a:ln cap="flat" cmpd="sng" w="19050">
            <a:solidFill>
              <a:srgbClr val="0E5580"/>
            </a:solidFill>
            <a:prstDash val="solid"/>
            <a:round/>
            <a:headEnd len="sm" w="sm" type="none"/>
            <a:tailEnd len="sm" w="sm" type="none"/>
          </a:ln>
        </p:spPr>
      </p:pic>
      <p:pic>
        <p:nvPicPr>
          <p:cNvPr id="72" name="Google Shape;72;p6"/>
          <p:cNvPicPr preferRelativeResize="0"/>
          <p:nvPr/>
        </p:nvPicPr>
        <p:blipFill rotWithShape="1">
          <a:blip r:embed="rId5">
            <a:alphaModFix/>
          </a:blip>
          <a:srcRect b="0" l="8221" r="8221" t="0"/>
          <a:stretch/>
        </p:blipFill>
        <p:spPr>
          <a:xfrm>
            <a:off x="5423419" y="3036400"/>
            <a:ext cx="1138200" cy="1362600"/>
          </a:xfrm>
          <a:prstGeom prst="ellipse">
            <a:avLst/>
          </a:prstGeom>
          <a:noFill/>
          <a:ln cap="flat" cmpd="sng" w="19050">
            <a:solidFill>
              <a:srgbClr val="0E5580"/>
            </a:solidFill>
            <a:prstDash val="solid"/>
            <a:round/>
            <a:headEnd len="sm" w="sm" type="none"/>
            <a:tailEnd len="sm" w="sm" type="none"/>
          </a:ln>
        </p:spPr>
      </p:pic>
      <p:pic>
        <p:nvPicPr>
          <p:cNvPr id="73" name="Google Shape;73;p6"/>
          <p:cNvPicPr preferRelativeResize="0"/>
          <p:nvPr/>
        </p:nvPicPr>
        <p:blipFill rotWithShape="1">
          <a:blip r:embed="rId6">
            <a:alphaModFix/>
          </a:blip>
          <a:srcRect b="10102" l="0" r="0" t="10102"/>
          <a:stretch/>
        </p:blipFill>
        <p:spPr>
          <a:xfrm>
            <a:off x="4128800" y="1046376"/>
            <a:ext cx="1179300" cy="1411500"/>
          </a:xfrm>
          <a:prstGeom prst="ellipse">
            <a:avLst/>
          </a:prstGeom>
          <a:noFill/>
          <a:ln cap="flat" cmpd="sng" w="19050">
            <a:solidFill>
              <a:srgbClr val="0E5580"/>
            </a:solidFill>
            <a:prstDash val="solid"/>
            <a:round/>
            <a:headEnd len="sm" w="sm" type="none"/>
            <a:tailEnd len="sm" w="sm" type="none"/>
          </a:ln>
        </p:spPr>
      </p:pic>
      <p:pic>
        <p:nvPicPr>
          <p:cNvPr id="74" name="Google Shape;74;p6"/>
          <p:cNvPicPr preferRelativeResize="0"/>
          <p:nvPr/>
        </p:nvPicPr>
        <p:blipFill rotWithShape="1">
          <a:blip r:embed="rId7">
            <a:alphaModFix/>
          </a:blip>
          <a:srcRect b="5116" l="0" r="0" t="5116"/>
          <a:stretch/>
        </p:blipFill>
        <p:spPr>
          <a:xfrm>
            <a:off x="1226975" y="1075026"/>
            <a:ext cx="1179300" cy="1411500"/>
          </a:xfrm>
          <a:prstGeom prst="ellipse">
            <a:avLst/>
          </a:prstGeom>
          <a:noFill/>
          <a:ln cap="flat" cmpd="sng" w="19050">
            <a:solidFill>
              <a:srgbClr val="0E5580"/>
            </a:solidFill>
            <a:prstDash val="solid"/>
            <a:round/>
            <a:headEnd len="sm" w="sm" type="none"/>
            <a:tailEnd len="sm" w="sm" type="none"/>
          </a:ln>
        </p:spPr>
      </p:pic>
      <p:pic>
        <p:nvPicPr>
          <p:cNvPr id="75" name="Google Shape;75;p6"/>
          <p:cNvPicPr preferRelativeResize="0"/>
          <p:nvPr/>
        </p:nvPicPr>
        <p:blipFill rotWithShape="1">
          <a:blip r:embed="rId8">
            <a:alphaModFix/>
          </a:blip>
          <a:srcRect b="10114" l="0" r="0" t="10114"/>
          <a:stretch/>
        </p:blipFill>
        <p:spPr>
          <a:xfrm>
            <a:off x="6882600" y="1075015"/>
            <a:ext cx="1138200" cy="1362300"/>
          </a:xfrm>
          <a:prstGeom prst="ellipse">
            <a:avLst/>
          </a:prstGeom>
          <a:noFill/>
          <a:ln cap="flat" cmpd="sng" w="19050">
            <a:solidFill>
              <a:srgbClr val="0E5580"/>
            </a:solidFill>
            <a:prstDash val="solid"/>
            <a:round/>
            <a:headEnd len="sm" w="sm" type="none"/>
            <a:tailEnd len="sm" w="sm" type="none"/>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53" name="Shape 353"/>
        <p:cNvGrpSpPr/>
        <p:nvPr/>
      </p:nvGrpSpPr>
      <p:grpSpPr>
        <a:xfrm>
          <a:off x="0" y="0"/>
          <a:ext cx="0" cy="0"/>
          <a:chOff x="0" y="0"/>
          <a:chExt cx="0" cy="0"/>
        </a:xfrm>
      </p:grpSpPr>
      <p:pic>
        <p:nvPicPr>
          <p:cNvPr id="354" name="Google Shape;354;g319a04eedba_0_13"/>
          <p:cNvPicPr preferRelativeResize="0"/>
          <p:nvPr/>
        </p:nvPicPr>
        <p:blipFill>
          <a:blip r:embed="rId4">
            <a:alphaModFix/>
          </a:blip>
          <a:stretch>
            <a:fillRect/>
          </a:stretch>
        </p:blipFill>
        <p:spPr>
          <a:xfrm>
            <a:off x="1665500" y="643825"/>
            <a:ext cx="5813000" cy="3855850"/>
          </a:xfrm>
          <a:prstGeom prst="rect">
            <a:avLst/>
          </a:prstGeom>
          <a:noFill/>
          <a:ln>
            <a:noFill/>
          </a:ln>
        </p:spPr>
      </p:pic>
      <p:sp>
        <p:nvSpPr>
          <p:cNvPr id="355" name="Google Shape;355;g319a04eedba_0_1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5217"/>
              <a:buFont typeface="Arial"/>
              <a:buNone/>
            </a:pPr>
            <a:r>
              <a:rPr lang="en" sz="2811">
                <a:solidFill>
                  <a:srgbClr val="222222"/>
                </a:solidFill>
                <a:latin typeface="Montserrat Medium"/>
                <a:ea typeface="Montserrat Medium"/>
                <a:cs typeface="Montserrat Medium"/>
                <a:sym typeface="Montserrat Medium"/>
              </a:rPr>
              <a:t>Decision Tree</a:t>
            </a:r>
            <a:r>
              <a:rPr lang="en" sz="2811">
                <a:solidFill>
                  <a:srgbClr val="222222"/>
                </a:solidFill>
                <a:latin typeface="Montserrat Medium"/>
                <a:ea typeface="Montserrat Medium"/>
                <a:cs typeface="Montserrat Medium"/>
                <a:sym typeface="Montserrat Medium"/>
              </a:rPr>
              <a:t> Visualization*</a:t>
            </a:r>
            <a:endParaRPr>
              <a:solidFill>
                <a:srgbClr val="222222"/>
              </a:solidFill>
              <a:latin typeface="Montserrat Medium"/>
              <a:ea typeface="Montserrat Medium"/>
              <a:cs typeface="Montserrat Medium"/>
              <a:sym typeface="Montserrat Medium"/>
            </a:endParaRPr>
          </a:p>
        </p:txBody>
      </p:sp>
      <p:sp>
        <p:nvSpPr>
          <p:cNvPr id="356" name="Google Shape;356;g319a04eedba_0_13"/>
          <p:cNvSpPr txBox="1"/>
          <p:nvPr/>
        </p:nvSpPr>
        <p:spPr>
          <a:xfrm>
            <a:off x="1938150" y="4352400"/>
            <a:ext cx="52677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rgbClr val="999999"/>
                </a:solidFill>
                <a:latin typeface="Open Sans"/>
                <a:ea typeface="Open Sans"/>
                <a:cs typeface="Open Sans"/>
                <a:sym typeface="Open Sans"/>
              </a:rPr>
              <a:t>Math proficiency binary decision tree (depth=4)</a:t>
            </a:r>
            <a:endParaRPr sz="1800">
              <a:solidFill>
                <a:srgbClr val="999999"/>
              </a:solidFill>
              <a:latin typeface="Open Sans"/>
              <a:ea typeface="Open Sans"/>
              <a:cs typeface="Open Sans"/>
              <a:sym typeface="Open Sans"/>
            </a:endParaRPr>
          </a:p>
        </p:txBody>
      </p:sp>
      <p:sp>
        <p:nvSpPr>
          <p:cNvPr id="357" name="Google Shape;357;g319a04eedba_0_13"/>
          <p:cNvSpPr txBox="1"/>
          <p:nvPr/>
        </p:nvSpPr>
        <p:spPr>
          <a:xfrm>
            <a:off x="5695500" y="643825"/>
            <a:ext cx="34485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222222"/>
                </a:solidFill>
                <a:latin typeface="Open Sans"/>
                <a:ea typeface="Open Sans"/>
                <a:cs typeface="Open Sans"/>
                <a:sym typeface="Open Sans"/>
              </a:rPr>
              <a:t>*note: this is a simplified version of our final model for this subpopulation</a:t>
            </a:r>
            <a:endParaRPr>
              <a:solidFill>
                <a:srgbClr val="222222"/>
              </a:solidFill>
              <a:latin typeface="Open Sans"/>
              <a:ea typeface="Open Sans"/>
              <a:cs typeface="Open Sans"/>
              <a:sym typeface="Open Sans"/>
            </a:endParaRPr>
          </a:p>
        </p:txBody>
      </p:sp>
      <p:sp>
        <p:nvSpPr>
          <p:cNvPr id="358" name="Google Shape;358;g319a04eedba_0_13"/>
          <p:cNvSpPr txBox="1"/>
          <p:nvPr/>
        </p:nvSpPr>
        <p:spPr>
          <a:xfrm>
            <a:off x="2899650" y="4778675"/>
            <a:ext cx="33447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300">
                <a:solidFill>
                  <a:srgbClr val="CCCCCC"/>
                </a:solidFill>
              </a:rPr>
              <a:t>(elementary school co-ed population)</a:t>
            </a:r>
            <a:endParaRPr sz="1300">
              <a:solidFill>
                <a:srgbClr val="CCCCCC"/>
              </a:solidFill>
            </a:endParaRPr>
          </a:p>
        </p:txBody>
      </p:sp>
      <p:grpSp>
        <p:nvGrpSpPr>
          <p:cNvPr id="359" name="Google Shape;359;g319a04eedba_0_13"/>
          <p:cNvGrpSpPr/>
          <p:nvPr/>
        </p:nvGrpSpPr>
        <p:grpSpPr>
          <a:xfrm>
            <a:off x="8057700" y="149193"/>
            <a:ext cx="548700" cy="572678"/>
            <a:chOff x="8049325" y="164100"/>
            <a:chExt cx="548700" cy="548700"/>
          </a:xfrm>
        </p:grpSpPr>
        <p:sp>
          <p:nvSpPr>
            <p:cNvPr id="360" name="Google Shape;360;g319a04eedba_0_13"/>
            <p:cNvSpPr/>
            <p:nvPr/>
          </p:nvSpPr>
          <p:spPr>
            <a:xfrm>
              <a:off x="8049325" y="164100"/>
              <a:ext cx="548700" cy="548700"/>
            </a:xfrm>
            <a:prstGeom prst="ellipse">
              <a:avLst/>
            </a:prstGeom>
            <a:solidFill>
              <a:srgbClr val="002D4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61" name="Google Shape;361;g319a04eedba_0_13"/>
            <p:cNvPicPr preferRelativeResize="0"/>
            <p:nvPr/>
          </p:nvPicPr>
          <p:blipFill rotWithShape="1">
            <a:blip r:embed="rId5">
              <a:alphaModFix/>
            </a:blip>
            <a:srcRect b="0" l="0" r="0" t="0"/>
            <a:stretch/>
          </p:blipFill>
          <p:spPr>
            <a:xfrm>
              <a:off x="8120825" y="320040"/>
              <a:ext cx="405700" cy="259650"/>
            </a:xfrm>
            <a:prstGeom prst="rect">
              <a:avLst/>
            </a:prstGeom>
            <a:noFill/>
            <a:ln>
              <a:noFill/>
            </a:ln>
          </p:spPr>
        </p:pic>
      </p:gr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65" name="Shape 365"/>
        <p:cNvGrpSpPr/>
        <p:nvPr/>
      </p:nvGrpSpPr>
      <p:grpSpPr>
        <a:xfrm>
          <a:off x="0" y="0"/>
          <a:ext cx="0" cy="0"/>
          <a:chOff x="0" y="0"/>
          <a:chExt cx="0" cy="0"/>
        </a:xfrm>
      </p:grpSpPr>
      <p:pic>
        <p:nvPicPr>
          <p:cNvPr id="366" name="Google Shape;366;g31b8c53b9ba_2_36"/>
          <p:cNvPicPr preferRelativeResize="0"/>
          <p:nvPr/>
        </p:nvPicPr>
        <p:blipFill>
          <a:blip r:embed="rId4">
            <a:alphaModFix/>
          </a:blip>
          <a:stretch>
            <a:fillRect/>
          </a:stretch>
        </p:blipFill>
        <p:spPr>
          <a:xfrm>
            <a:off x="1308673" y="941525"/>
            <a:ext cx="6526648" cy="4028175"/>
          </a:xfrm>
          <a:prstGeom prst="rect">
            <a:avLst/>
          </a:prstGeom>
          <a:noFill/>
          <a:ln>
            <a:noFill/>
          </a:ln>
        </p:spPr>
      </p:pic>
      <p:sp>
        <p:nvSpPr>
          <p:cNvPr id="367" name="Google Shape;367;g31b8c53b9ba_2_36"/>
          <p:cNvSpPr/>
          <p:nvPr/>
        </p:nvSpPr>
        <p:spPr>
          <a:xfrm>
            <a:off x="5315675" y="3347575"/>
            <a:ext cx="972000" cy="687300"/>
          </a:xfrm>
          <a:prstGeom prst="ellipse">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68" name="Google Shape;368;g31b8c53b9ba_2_36"/>
          <p:cNvSpPr txBox="1"/>
          <p:nvPr/>
        </p:nvSpPr>
        <p:spPr>
          <a:xfrm>
            <a:off x="200775" y="172750"/>
            <a:ext cx="82305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1"/>
                </a:solidFill>
                <a:latin typeface="Montserrat Medium"/>
                <a:ea typeface="Montserrat Medium"/>
                <a:cs typeface="Montserrat Medium"/>
                <a:sym typeface="Montserrat Medium"/>
              </a:rPr>
              <a:t>To read this visualization, we only need to pay attention to two elements o</a:t>
            </a:r>
            <a:r>
              <a:rPr lang="en" sz="1800">
                <a:solidFill>
                  <a:schemeClr val="dk1"/>
                </a:solidFill>
                <a:latin typeface="Montserrat Medium"/>
                <a:ea typeface="Montserrat Medium"/>
                <a:cs typeface="Montserrat Medium"/>
                <a:sym typeface="Montserrat Medium"/>
              </a:rPr>
              <a:t>f any node:</a:t>
            </a:r>
            <a:endParaRPr sz="1800">
              <a:solidFill>
                <a:schemeClr val="dk1"/>
              </a:solidFill>
              <a:latin typeface="Montserrat Medium"/>
              <a:ea typeface="Montserrat Medium"/>
              <a:cs typeface="Montserrat Medium"/>
              <a:sym typeface="Montserrat Medium"/>
            </a:endParaRPr>
          </a:p>
          <a:p>
            <a:pPr indent="0" lvl="0" marL="0" rtl="0" algn="l">
              <a:spcBef>
                <a:spcPts val="0"/>
              </a:spcBef>
              <a:spcAft>
                <a:spcPts val="0"/>
              </a:spcAft>
              <a:buNone/>
            </a:pPr>
            <a:r>
              <a:t/>
            </a:r>
            <a:endParaRPr sz="1800">
              <a:solidFill>
                <a:schemeClr val="dk2"/>
              </a:solidFill>
            </a:endParaRPr>
          </a:p>
        </p:txBody>
      </p:sp>
      <p:grpSp>
        <p:nvGrpSpPr>
          <p:cNvPr id="369" name="Google Shape;369;g31b8c53b9ba_2_36"/>
          <p:cNvGrpSpPr/>
          <p:nvPr/>
        </p:nvGrpSpPr>
        <p:grpSpPr>
          <a:xfrm>
            <a:off x="200775" y="724488"/>
            <a:ext cx="7853225" cy="3851912"/>
            <a:chOff x="200775" y="724488"/>
            <a:chExt cx="7853225" cy="3851912"/>
          </a:xfrm>
        </p:grpSpPr>
        <p:cxnSp>
          <p:nvCxnSpPr>
            <p:cNvPr id="370" name="Google Shape;370;g31b8c53b9ba_2_36"/>
            <p:cNvCxnSpPr>
              <a:endCxn id="371" idx="0"/>
            </p:cNvCxnSpPr>
            <p:nvPr/>
          </p:nvCxnSpPr>
          <p:spPr>
            <a:xfrm flipH="1">
              <a:off x="5037500" y="2392400"/>
              <a:ext cx="345000" cy="1313700"/>
            </a:xfrm>
            <a:prstGeom prst="straightConnector1">
              <a:avLst/>
            </a:prstGeom>
            <a:noFill/>
            <a:ln cap="flat" cmpd="sng" w="28575">
              <a:solidFill>
                <a:srgbClr val="E69138"/>
              </a:solidFill>
              <a:prstDash val="solid"/>
              <a:round/>
              <a:headEnd len="med" w="med" type="none"/>
              <a:tailEnd len="med" w="med" type="triangle"/>
            </a:ln>
          </p:spPr>
        </p:cxnSp>
        <p:cxnSp>
          <p:nvCxnSpPr>
            <p:cNvPr id="372" name="Google Shape;372;g31b8c53b9ba_2_36"/>
            <p:cNvCxnSpPr>
              <a:endCxn id="373" idx="0"/>
            </p:cNvCxnSpPr>
            <p:nvPr/>
          </p:nvCxnSpPr>
          <p:spPr>
            <a:xfrm>
              <a:off x="6835250" y="2548000"/>
              <a:ext cx="571500" cy="1158000"/>
            </a:xfrm>
            <a:prstGeom prst="straightConnector1">
              <a:avLst/>
            </a:prstGeom>
            <a:noFill/>
            <a:ln cap="flat" cmpd="sng" w="28575">
              <a:solidFill>
                <a:srgbClr val="0000FF"/>
              </a:solidFill>
              <a:prstDash val="solid"/>
              <a:round/>
              <a:headEnd len="med" w="med" type="none"/>
              <a:tailEnd len="med" w="med" type="triangle"/>
            </a:ln>
          </p:spPr>
        </p:cxnSp>
        <p:grpSp>
          <p:nvGrpSpPr>
            <p:cNvPr id="374" name="Google Shape;374;g31b8c53b9ba_2_36"/>
            <p:cNvGrpSpPr/>
            <p:nvPr/>
          </p:nvGrpSpPr>
          <p:grpSpPr>
            <a:xfrm>
              <a:off x="200775" y="724488"/>
              <a:ext cx="7720988" cy="3099937"/>
              <a:chOff x="200775" y="724488"/>
              <a:chExt cx="7720988" cy="3099937"/>
            </a:xfrm>
          </p:grpSpPr>
          <p:pic>
            <p:nvPicPr>
              <p:cNvPr id="375" name="Google Shape;375;g31b8c53b9ba_2_36"/>
              <p:cNvPicPr preferRelativeResize="0"/>
              <p:nvPr/>
            </p:nvPicPr>
            <p:blipFill>
              <a:blip r:embed="rId5">
                <a:alphaModFix/>
              </a:blip>
              <a:stretch>
                <a:fillRect/>
              </a:stretch>
            </p:blipFill>
            <p:spPr>
              <a:xfrm>
                <a:off x="4299013" y="724488"/>
                <a:ext cx="3622750" cy="1919100"/>
              </a:xfrm>
              <a:prstGeom prst="rect">
                <a:avLst/>
              </a:prstGeom>
              <a:noFill/>
              <a:ln>
                <a:noFill/>
              </a:ln>
            </p:spPr>
          </p:pic>
          <p:grpSp>
            <p:nvGrpSpPr>
              <p:cNvPr id="376" name="Google Shape;376;g31b8c53b9ba_2_36"/>
              <p:cNvGrpSpPr/>
              <p:nvPr/>
            </p:nvGrpSpPr>
            <p:grpSpPr>
              <a:xfrm>
                <a:off x="4468050" y="874850"/>
                <a:ext cx="3284700" cy="666600"/>
                <a:chOff x="2973600" y="1761650"/>
                <a:chExt cx="3284700" cy="666600"/>
              </a:xfrm>
            </p:grpSpPr>
            <p:sp>
              <p:nvSpPr>
                <p:cNvPr id="377" name="Google Shape;377;g31b8c53b9ba_2_36"/>
                <p:cNvSpPr/>
                <p:nvPr/>
              </p:nvSpPr>
              <p:spPr>
                <a:xfrm>
                  <a:off x="3563050" y="2094950"/>
                  <a:ext cx="2088600" cy="3333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78" name="Google Shape;378;g31b8c53b9ba_2_36"/>
                <p:cNvSpPr/>
                <p:nvPr/>
              </p:nvSpPr>
              <p:spPr>
                <a:xfrm>
                  <a:off x="2973600" y="1761650"/>
                  <a:ext cx="3284700" cy="333300"/>
                </a:xfrm>
                <a:prstGeom prst="rect">
                  <a:avLst/>
                </a:prstGeom>
                <a:noFill/>
                <a:ln cap="flat" cmpd="sng" w="2857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379" name="Google Shape;379;g31b8c53b9ba_2_36"/>
              <p:cNvSpPr txBox="1"/>
              <p:nvPr/>
            </p:nvSpPr>
            <p:spPr>
              <a:xfrm>
                <a:off x="200775" y="761425"/>
                <a:ext cx="4096800" cy="3063000"/>
              </a:xfrm>
              <a:prstGeom prst="rect">
                <a:avLst/>
              </a:prstGeom>
              <a:noFill/>
              <a:ln>
                <a:noFill/>
              </a:ln>
            </p:spPr>
            <p:txBody>
              <a:bodyPr anchorCtr="0" anchor="t" bIns="91425" lIns="91425" spcFirstLastPara="1" rIns="91425" wrap="square" tIns="91425">
                <a:spAutoFit/>
              </a:bodyPr>
              <a:lstStyle/>
              <a:p>
                <a:pPr indent="-336550" lvl="0" marL="457200" marR="6350" rtl="0" algn="l">
                  <a:spcBef>
                    <a:spcPts val="0"/>
                  </a:spcBef>
                  <a:spcAft>
                    <a:spcPts val="0"/>
                  </a:spcAft>
                  <a:buClr>
                    <a:srgbClr val="0E9453"/>
                  </a:buClr>
                  <a:buSzPts val="1700"/>
                  <a:buFont typeface="Roboto"/>
                  <a:buChar char="●"/>
                </a:pPr>
                <a:r>
                  <a:rPr lang="en" sz="1700">
                    <a:solidFill>
                      <a:srgbClr val="0E9453"/>
                    </a:solidFill>
                    <a:latin typeface="Roboto"/>
                    <a:ea typeface="Roboto"/>
                    <a:cs typeface="Roboto"/>
                    <a:sym typeface="Roboto"/>
                  </a:rPr>
                  <a:t>Comparison: If this student meets this criteria, continue down the left path.</a:t>
                </a:r>
                <a:endParaRPr sz="1700">
                  <a:solidFill>
                    <a:srgbClr val="0E9453"/>
                  </a:solidFill>
                  <a:latin typeface="Roboto"/>
                  <a:ea typeface="Roboto"/>
                  <a:cs typeface="Roboto"/>
                  <a:sym typeface="Roboto"/>
                </a:endParaRPr>
              </a:p>
              <a:p>
                <a:pPr indent="-336550" lvl="0" marL="457200" marR="6350" rtl="0" algn="l">
                  <a:spcBef>
                    <a:spcPts val="0"/>
                  </a:spcBef>
                  <a:spcAft>
                    <a:spcPts val="0"/>
                  </a:spcAft>
                  <a:buClr>
                    <a:srgbClr val="FF0000"/>
                  </a:buClr>
                  <a:buSzPts val="1700"/>
                  <a:buFont typeface="Roboto"/>
                  <a:buChar char="●"/>
                </a:pPr>
                <a:r>
                  <a:rPr lang="en" sz="1700">
                    <a:solidFill>
                      <a:srgbClr val="FF0000"/>
                    </a:solidFill>
                    <a:latin typeface="Roboto"/>
                    <a:ea typeface="Roboto"/>
                    <a:cs typeface="Roboto"/>
                    <a:sym typeface="Roboto"/>
                  </a:rPr>
                  <a:t>Entropy: How confident the model in this particular decision</a:t>
                </a:r>
                <a:endParaRPr sz="1700">
                  <a:solidFill>
                    <a:srgbClr val="FF0000"/>
                  </a:solidFill>
                  <a:latin typeface="Roboto"/>
                  <a:ea typeface="Roboto"/>
                  <a:cs typeface="Roboto"/>
                  <a:sym typeface="Roboto"/>
                </a:endParaRPr>
              </a:p>
              <a:p>
                <a:pPr indent="-336550" lvl="1" marL="914400" marR="6350" rtl="0" algn="l">
                  <a:spcBef>
                    <a:spcPts val="0"/>
                  </a:spcBef>
                  <a:spcAft>
                    <a:spcPts val="0"/>
                  </a:spcAft>
                  <a:buClr>
                    <a:srgbClr val="FF0000"/>
                  </a:buClr>
                  <a:buSzPts val="1700"/>
                  <a:buFont typeface="Roboto"/>
                  <a:buChar char="○"/>
                </a:pPr>
                <a:r>
                  <a:rPr lang="en" sz="1700">
                    <a:solidFill>
                      <a:srgbClr val="FF0000"/>
                    </a:solidFill>
                    <a:latin typeface="Roboto"/>
                    <a:ea typeface="Roboto"/>
                    <a:cs typeface="Roboto"/>
                    <a:sym typeface="Roboto"/>
                  </a:rPr>
                  <a:t>Entropy close to 0: high confidence</a:t>
                </a:r>
                <a:endParaRPr sz="1700">
                  <a:solidFill>
                    <a:srgbClr val="FF0000"/>
                  </a:solidFill>
                  <a:latin typeface="Roboto"/>
                  <a:ea typeface="Roboto"/>
                  <a:cs typeface="Roboto"/>
                  <a:sym typeface="Roboto"/>
                </a:endParaRPr>
              </a:p>
              <a:p>
                <a:pPr indent="-336550" lvl="1" marL="914400" marR="6350" rtl="0" algn="l">
                  <a:spcBef>
                    <a:spcPts val="0"/>
                  </a:spcBef>
                  <a:spcAft>
                    <a:spcPts val="0"/>
                  </a:spcAft>
                  <a:buClr>
                    <a:srgbClr val="FF0000"/>
                  </a:buClr>
                  <a:buSzPts val="1700"/>
                  <a:buFont typeface="Roboto"/>
                  <a:buChar char="○"/>
                </a:pPr>
                <a:r>
                  <a:rPr lang="en" sz="1700">
                    <a:solidFill>
                      <a:srgbClr val="FF0000"/>
                    </a:solidFill>
                    <a:latin typeface="Roboto"/>
                    <a:ea typeface="Roboto"/>
                    <a:cs typeface="Roboto"/>
                    <a:sym typeface="Roboto"/>
                  </a:rPr>
                  <a:t>Entropy close to 1: low confidence</a:t>
                </a:r>
                <a:endParaRPr sz="1700">
                  <a:solidFill>
                    <a:srgbClr val="FF0000"/>
                  </a:solidFill>
                  <a:latin typeface="Roboto"/>
                  <a:ea typeface="Roboto"/>
                  <a:cs typeface="Roboto"/>
                  <a:sym typeface="Roboto"/>
                </a:endParaRPr>
              </a:p>
              <a:p>
                <a:pPr indent="0" lvl="0" marL="0" marR="6350" rtl="0" algn="l">
                  <a:spcBef>
                    <a:spcPts val="0"/>
                  </a:spcBef>
                  <a:spcAft>
                    <a:spcPts val="0"/>
                  </a:spcAft>
                  <a:buNone/>
                </a:pPr>
                <a:r>
                  <a:t/>
                </a:r>
                <a:endParaRPr sz="1700">
                  <a:solidFill>
                    <a:srgbClr val="FF0000"/>
                  </a:solidFill>
                  <a:latin typeface="Roboto"/>
                  <a:ea typeface="Roboto"/>
                  <a:cs typeface="Roboto"/>
                  <a:sym typeface="Roboto"/>
                </a:endParaRPr>
              </a:p>
              <a:p>
                <a:pPr indent="-228600" lvl="0" marL="457200" marR="6350" rtl="0" algn="l">
                  <a:spcBef>
                    <a:spcPts val="0"/>
                  </a:spcBef>
                  <a:spcAft>
                    <a:spcPts val="0"/>
                  </a:spcAft>
                  <a:buNone/>
                </a:pPr>
                <a:r>
                  <a:t/>
                </a:r>
                <a:endParaRPr sz="1700">
                  <a:solidFill>
                    <a:schemeClr val="dk2"/>
                  </a:solidFill>
                  <a:latin typeface="Roboto"/>
                  <a:ea typeface="Roboto"/>
                  <a:cs typeface="Roboto"/>
                  <a:sym typeface="Roboto"/>
                </a:endParaRPr>
              </a:p>
            </p:txBody>
          </p:sp>
        </p:grpSp>
        <p:sp>
          <p:nvSpPr>
            <p:cNvPr id="371" name="Google Shape;371;g31b8c53b9ba_2_36"/>
            <p:cNvSpPr/>
            <p:nvPr/>
          </p:nvSpPr>
          <p:spPr>
            <a:xfrm>
              <a:off x="4390250" y="3706100"/>
              <a:ext cx="1294500" cy="8703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Open Sans"/>
                  <a:ea typeface="Open Sans"/>
                  <a:cs typeface="Open Sans"/>
                  <a:sym typeface="Open Sans"/>
                </a:rPr>
                <a:t>If true, Result 1</a:t>
              </a:r>
              <a:endParaRPr>
                <a:solidFill>
                  <a:schemeClr val="dk1"/>
                </a:solidFill>
                <a:latin typeface="Open Sans"/>
                <a:ea typeface="Open Sans"/>
                <a:cs typeface="Open Sans"/>
                <a:sym typeface="Open Sans"/>
              </a:endParaRPr>
            </a:p>
          </p:txBody>
        </p:sp>
        <p:sp>
          <p:nvSpPr>
            <p:cNvPr id="373" name="Google Shape;373;g31b8c53b9ba_2_36"/>
            <p:cNvSpPr/>
            <p:nvPr/>
          </p:nvSpPr>
          <p:spPr>
            <a:xfrm>
              <a:off x="6759500" y="3706000"/>
              <a:ext cx="1294500" cy="8703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Open Sans"/>
                  <a:ea typeface="Open Sans"/>
                  <a:cs typeface="Open Sans"/>
                  <a:sym typeface="Open Sans"/>
                </a:rPr>
                <a:t>If false, Result 2</a:t>
              </a:r>
              <a:endParaRPr>
                <a:latin typeface="Open Sans"/>
                <a:ea typeface="Open Sans"/>
                <a:cs typeface="Open Sans"/>
                <a:sym typeface="Open Sans"/>
              </a:endParaRPr>
            </a:p>
          </p:txBody>
        </p:sp>
      </p:grpSp>
      <p:grpSp>
        <p:nvGrpSpPr>
          <p:cNvPr id="380" name="Google Shape;380;g31b8c53b9ba_2_36"/>
          <p:cNvGrpSpPr/>
          <p:nvPr/>
        </p:nvGrpSpPr>
        <p:grpSpPr>
          <a:xfrm>
            <a:off x="8054000" y="151818"/>
            <a:ext cx="548700" cy="572678"/>
            <a:chOff x="8049325" y="164100"/>
            <a:chExt cx="548700" cy="548700"/>
          </a:xfrm>
        </p:grpSpPr>
        <p:sp>
          <p:nvSpPr>
            <p:cNvPr id="381" name="Google Shape;381;g31b8c53b9ba_2_36"/>
            <p:cNvSpPr/>
            <p:nvPr/>
          </p:nvSpPr>
          <p:spPr>
            <a:xfrm>
              <a:off x="8049325" y="164100"/>
              <a:ext cx="548700" cy="548700"/>
            </a:xfrm>
            <a:prstGeom prst="ellipse">
              <a:avLst/>
            </a:prstGeom>
            <a:solidFill>
              <a:srgbClr val="002D4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82" name="Google Shape;382;g31b8c53b9ba_2_36"/>
            <p:cNvPicPr preferRelativeResize="0"/>
            <p:nvPr/>
          </p:nvPicPr>
          <p:blipFill rotWithShape="1">
            <a:blip r:embed="rId6">
              <a:alphaModFix/>
            </a:blip>
            <a:srcRect b="0" l="0" r="0" t="0"/>
            <a:stretch/>
          </p:blipFill>
          <p:spPr>
            <a:xfrm>
              <a:off x="8120825" y="320040"/>
              <a:ext cx="405700" cy="259650"/>
            </a:xfrm>
            <a:prstGeom prst="rect">
              <a:avLst/>
            </a:prstGeom>
            <a:noFill/>
            <a:ln>
              <a:noFill/>
            </a:ln>
          </p:spPr>
        </p:pic>
      </p:grpSp>
      <p:grpSp>
        <p:nvGrpSpPr>
          <p:cNvPr id="383" name="Google Shape;383;g31b8c53b9ba_2_36"/>
          <p:cNvGrpSpPr/>
          <p:nvPr/>
        </p:nvGrpSpPr>
        <p:grpSpPr>
          <a:xfrm>
            <a:off x="121400" y="788675"/>
            <a:ext cx="7679800" cy="3731900"/>
            <a:chOff x="121400" y="788675"/>
            <a:chExt cx="7679800" cy="3731900"/>
          </a:xfrm>
        </p:grpSpPr>
        <p:sp>
          <p:nvSpPr>
            <p:cNvPr id="384" name="Google Shape;384;g31b8c53b9ba_2_36"/>
            <p:cNvSpPr/>
            <p:nvPr/>
          </p:nvSpPr>
          <p:spPr>
            <a:xfrm>
              <a:off x="7622775" y="788675"/>
              <a:ext cx="178425" cy="168468"/>
            </a:xfrm>
            <a:prstGeom prst="rect">
              <a:avLst/>
            </a:prstGeom>
          </p:spPr>
          <p:txBody>
            <a:bodyPr>
              <a:prstTxWarp prst="textPlain"/>
            </a:bodyPr>
            <a:lstStyle/>
            <a:p>
              <a:pPr lvl="0" algn="ctr"/>
              <a:r>
                <a:rPr b="0" i="0">
                  <a:ln cap="flat" cmpd="sng" w="9525">
                    <a:solidFill>
                      <a:schemeClr val="dk1"/>
                    </a:solidFill>
                    <a:prstDash val="solid"/>
                    <a:round/>
                    <a:headEnd len="sm" w="sm" type="none"/>
                    <a:tailEnd len="sm" w="sm" type="none"/>
                  </a:ln>
                  <a:solidFill>
                    <a:srgbClr val="4A86E8"/>
                  </a:solidFill>
                  <a:latin typeface="Arial"/>
                </a:rPr>
                <a:t>*</a:t>
              </a:r>
            </a:p>
          </p:txBody>
        </p:sp>
        <p:sp>
          <p:nvSpPr>
            <p:cNvPr id="385" name="Google Shape;385;g31b8c53b9ba_2_36"/>
            <p:cNvSpPr/>
            <p:nvPr/>
          </p:nvSpPr>
          <p:spPr>
            <a:xfrm>
              <a:off x="121400" y="4097500"/>
              <a:ext cx="178425" cy="168475"/>
            </a:xfrm>
            <a:prstGeom prst="rect">
              <a:avLst/>
            </a:prstGeom>
          </p:spPr>
          <p:txBody>
            <a:bodyPr>
              <a:prstTxWarp prst="textPlain"/>
            </a:bodyPr>
            <a:lstStyle/>
            <a:p>
              <a:pPr lvl="0" algn="ctr"/>
              <a:r>
                <a:rPr b="0" i="0">
                  <a:ln cap="flat" cmpd="sng" w="9525">
                    <a:solidFill>
                      <a:schemeClr val="dk1"/>
                    </a:solidFill>
                    <a:prstDash val="solid"/>
                    <a:round/>
                    <a:headEnd len="sm" w="sm" type="none"/>
                    <a:tailEnd len="sm" w="sm" type="none"/>
                  </a:ln>
                  <a:solidFill>
                    <a:srgbClr val="4A86E8"/>
                  </a:solidFill>
                  <a:latin typeface="Arial"/>
                </a:rPr>
                <a:t>*</a:t>
              </a:r>
            </a:p>
          </p:txBody>
        </p:sp>
        <p:sp>
          <p:nvSpPr>
            <p:cNvPr id="386" name="Google Shape;386;g31b8c53b9ba_2_36"/>
            <p:cNvSpPr txBox="1"/>
            <p:nvPr/>
          </p:nvSpPr>
          <p:spPr>
            <a:xfrm>
              <a:off x="161925" y="4120375"/>
              <a:ext cx="1945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4A86E8"/>
                  </a:solidFill>
                  <a:latin typeface="Roboto"/>
                  <a:ea typeface="Roboto"/>
                  <a:cs typeface="Roboto"/>
                  <a:sym typeface="Roboto"/>
                </a:rPr>
                <a:t>If student is male</a:t>
              </a:r>
              <a:endParaRPr>
                <a:solidFill>
                  <a:srgbClr val="4A86E8"/>
                </a:solidFill>
                <a:latin typeface="Roboto"/>
                <a:ea typeface="Roboto"/>
                <a:cs typeface="Roboto"/>
                <a:sym typeface="Roboto"/>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367"/>
                                        </p:tgtEl>
                                        <p:attrNameLst>
                                          <p:attrName>style.visibility</p:attrName>
                                        </p:attrNameLst>
                                      </p:cBhvr>
                                      <p:to>
                                        <p:strVal val="visible"/>
                                      </p:to>
                                    </p:set>
                                    <p:anim calcmode="lin" valueType="num">
                                      <p:cBhvr additive="base">
                                        <p:cTn dur="300"/>
                                        <p:tgtEl>
                                          <p:spTgt spid="367"/>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xit" presetID="2" presetSubtype="8">
                                  <p:stCondLst>
                                    <p:cond delay="0"/>
                                  </p:stCondLst>
                                  <p:childTnLst>
                                    <p:anim calcmode="lin" valueType="num">
                                      <p:cBhvr additive="base">
                                        <p:cTn dur="300"/>
                                        <p:tgtEl>
                                          <p:spTgt spid="366"/>
                                        </p:tgtEl>
                                        <p:attrNameLst>
                                          <p:attrName>ppt_x</p:attrName>
                                        </p:attrNameLst>
                                      </p:cBhvr>
                                      <p:tavLst>
                                        <p:tav fmla="" tm="0">
                                          <p:val>
                                            <p:strVal val="#ppt_x"/>
                                          </p:val>
                                        </p:tav>
                                        <p:tav fmla="" tm="100000">
                                          <p:val>
                                            <p:strVal val="#ppt_x-1"/>
                                          </p:val>
                                        </p:tav>
                                      </p:tavLst>
                                    </p:anim>
                                    <p:set>
                                      <p:cBhvr>
                                        <p:cTn dur="1" fill="hold">
                                          <p:stCondLst>
                                            <p:cond delay="300"/>
                                          </p:stCondLst>
                                        </p:cTn>
                                        <p:tgtEl>
                                          <p:spTgt spid="366"/>
                                        </p:tgtEl>
                                        <p:attrNameLst>
                                          <p:attrName>style.visibility</p:attrName>
                                        </p:attrNameLst>
                                      </p:cBhvr>
                                      <p:to>
                                        <p:strVal val="hidden"/>
                                      </p:to>
                                    </p:set>
                                  </p:childTnLst>
                                </p:cTn>
                              </p:par>
                              <p:par>
                                <p:cTn fill="hold" nodeType="withEffect" presetClass="exit" presetID="2" presetSubtype="8">
                                  <p:stCondLst>
                                    <p:cond delay="0"/>
                                  </p:stCondLst>
                                  <p:childTnLst>
                                    <p:anim calcmode="lin" valueType="num">
                                      <p:cBhvr additive="base">
                                        <p:cTn dur="300"/>
                                        <p:tgtEl>
                                          <p:spTgt spid="367"/>
                                        </p:tgtEl>
                                        <p:attrNameLst>
                                          <p:attrName>ppt_x</p:attrName>
                                        </p:attrNameLst>
                                      </p:cBhvr>
                                      <p:tavLst>
                                        <p:tav fmla="" tm="0">
                                          <p:val>
                                            <p:strVal val="#ppt_x"/>
                                          </p:val>
                                        </p:tav>
                                        <p:tav fmla="" tm="100000">
                                          <p:val>
                                            <p:strVal val="#ppt_x-1"/>
                                          </p:val>
                                        </p:tav>
                                      </p:tavLst>
                                    </p:anim>
                                    <p:set>
                                      <p:cBhvr>
                                        <p:cTn dur="1" fill="hold">
                                          <p:stCondLst>
                                            <p:cond delay="300"/>
                                          </p:stCondLst>
                                        </p:cTn>
                                        <p:tgtEl>
                                          <p:spTgt spid="367"/>
                                        </p:tgtEl>
                                        <p:attrNameLst>
                                          <p:attrName>style.visibility</p:attrName>
                                        </p:attrNameLst>
                                      </p:cBhvr>
                                      <p:to>
                                        <p:strVal val="hidden"/>
                                      </p:to>
                                    </p:set>
                                  </p:childTnLst>
                                </p:cTn>
                              </p:par>
                            </p:childTnLst>
                          </p:cTn>
                        </p:par>
                        <p:par>
                          <p:cTn fill="hold">
                            <p:stCondLst>
                              <p:cond delay="300"/>
                            </p:stCondLst>
                            <p:childTnLst>
                              <p:par>
                                <p:cTn fill="hold" nodeType="afterEffect" presetClass="entr" presetID="2" presetSubtype="4">
                                  <p:stCondLst>
                                    <p:cond delay="0"/>
                                  </p:stCondLst>
                                  <p:childTnLst>
                                    <p:set>
                                      <p:cBhvr>
                                        <p:cTn dur="1" fill="hold">
                                          <p:stCondLst>
                                            <p:cond delay="0"/>
                                          </p:stCondLst>
                                        </p:cTn>
                                        <p:tgtEl>
                                          <p:spTgt spid="369"/>
                                        </p:tgtEl>
                                        <p:attrNameLst>
                                          <p:attrName>style.visibility</p:attrName>
                                        </p:attrNameLst>
                                      </p:cBhvr>
                                      <p:to>
                                        <p:strVal val="visible"/>
                                      </p:to>
                                    </p:set>
                                    <p:anim calcmode="lin" valueType="num">
                                      <p:cBhvr additive="base">
                                        <p:cTn dur="300"/>
                                        <p:tgtEl>
                                          <p:spTgt spid="369"/>
                                        </p:tgtEl>
                                        <p:attrNameLst>
                                          <p:attrName>ppt_y</p:attrName>
                                        </p:attrNameLst>
                                      </p:cBhvr>
                                      <p:tavLst>
                                        <p:tav fmla="" tm="0">
                                          <p:val>
                                            <p:strVal val="#ppt_y+1"/>
                                          </p:val>
                                        </p:tav>
                                        <p:tav fmla="" tm="100000">
                                          <p:val>
                                            <p:strVal val="#ppt_y"/>
                                          </p:val>
                                        </p:tav>
                                      </p:tavLst>
                                    </p:anim>
                                  </p:childTnLst>
                                </p:cTn>
                              </p:par>
                            </p:childTnLst>
                          </p:cTn>
                        </p:par>
                        <p:par>
                          <p:cTn fill="hold">
                            <p:stCondLst>
                              <p:cond delay="600"/>
                            </p:stCondLst>
                            <p:childTnLst>
                              <p:par>
                                <p:cTn fill="hold" nodeType="afterEffect" presetClass="entr" presetID="10" presetSubtype="0">
                                  <p:stCondLst>
                                    <p:cond delay="0"/>
                                  </p:stCondLst>
                                  <p:childTnLst>
                                    <p:set>
                                      <p:cBhvr>
                                        <p:cTn dur="1" fill="hold">
                                          <p:stCondLst>
                                            <p:cond delay="0"/>
                                          </p:stCondLst>
                                        </p:cTn>
                                        <p:tgtEl>
                                          <p:spTgt spid="383"/>
                                        </p:tgtEl>
                                        <p:attrNameLst>
                                          <p:attrName>style.visibility</p:attrName>
                                        </p:attrNameLst>
                                      </p:cBhvr>
                                      <p:to>
                                        <p:strVal val="visible"/>
                                      </p:to>
                                    </p:set>
                                    <p:animEffect filter="fade" transition="in">
                                      <p:cBhvr>
                                        <p:cTn dur="500"/>
                                        <p:tgtEl>
                                          <p:spTgt spid="38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90" name="Shape 390"/>
        <p:cNvGrpSpPr/>
        <p:nvPr/>
      </p:nvGrpSpPr>
      <p:grpSpPr>
        <a:xfrm>
          <a:off x="0" y="0"/>
          <a:ext cx="0" cy="0"/>
          <a:chOff x="0" y="0"/>
          <a:chExt cx="0" cy="0"/>
        </a:xfrm>
      </p:grpSpPr>
      <p:sp>
        <p:nvSpPr>
          <p:cNvPr id="391" name="Google Shape;391;g31b8c53b9ba_2_48"/>
          <p:cNvSpPr txBox="1"/>
          <p:nvPr>
            <p:ph type="title"/>
          </p:nvPr>
        </p:nvSpPr>
        <p:spPr>
          <a:xfrm>
            <a:off x="311700" y="3037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5217"/>
              <a:buFont typeface="Arial"/>
              <a:buNone/>
            </a:pPr>
            <a:r>
              <a:rPr lang="en" sz="2811">
                <a:latin typeface="Montserrat Medium"/>
                <a:ea typeface="Montserrat Medium"/>
                <a:cs typeface="Montserrat Medium"/>
                <a:sym typeface="Montserrat Medium"/>
              </a:rPr>
              <a:t>So, how is our tree making decisions?</a:t>
            </a:r>
            <a:endParaRPr>
              <a:latin typeface="Montserrat Medium"/>
              <a:ea typeface="Montserrat Medium"/>
              <a:cs typeface="Montserrat Medium"/>
              <a:sym typeface="Montserrat Medium"/>
            </a:endParaRPr>
          </a:p>
        </p:txBody>
      </p:sp>
      <p:sp>
        <p:nvSpPr>
          <p:cNvPr id="392" name="Google Shape;392;g31b8c53b9ba_2_48"/>
          <p:cNvSpPr txBox="1"/>
          <p:nvPr/>
        </p:nvSpPr>
        <p:spPr>
          <a:xfrm>
            <a:off x="404675" y="776075"/>
            <a:ext cx="4224300" cy="1569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1"/>
                </a:solidFill>
                <a:latin typeface="Open Sans"/>
                <a:ea typeface="Open Sans"/>
                <a:cs typeface="Open Sans"/>
                <a:sym typeface="Open Sans"/>
              </a:rPr>
              <a:t>Extremely high entropy in regards to vendor features:</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Partially due to the simplicity of this example</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Mostly due to a weak correlation</a:t>
            </a:r>
            <a:endParaRPr sz="1800">
              <a:solidFill>
                <a:schemeClr val="dk1"/>
              </a:solidFill>
              <a:latin typeface="Open Sans"/>
              <a:ea typeface="Open Sans"/>
              <a:cs typeface="Open Sans"/>
              <a:sym typeface="Open Sans"/>
            </a:endParaRPr>
          </a:p>
        </p:txBody>
      </p:sp>
      <p:grpSp>
        <p:nvGrpSpPr>
          <p:cNvPr id="393" name="Google Shape;393;g31b8c53b9ba_2_48"/>
          <p:cNvGrpSpPr/>
          <p:nvPr/>
        </p:nvGrpSpPr>
        <p:grpSpPr>
          <a:xfrm>
            <a:off x="3160250" y="935613"/>
            <a:ext cx="6000775" cy="3956025"/>
            <a:chOff x="702425" y="2571738"/>
            <a:chExt cx="6000775" cy="3956025"/>
          </a:xfrm>
        </p:grpSpPr>
        <p:pic>
          <p:nvPicPr>
            <p:cNvPr id="394" name="Google Shape;394;g31b8c53b9ba_2_48"/>
            <p:cNvPicPr preferRelativeResize="0"/>
            <p:nvPr/>
          </p:nvPicPr>
          <p:blipFill rotWithShape="1">
            <a:blip r:embed="rId4">
              <a:alphaModFix/>
            </a:blip>
            <a:srcRect b="0" l="7377" r="2100" t="0"/>
            <a:stretch/>
          </p:blipFill>
          <p:spPr>
            <a:xfrm>
              <a:off x="3656350" y="2571738"/>
              <a:ext cx="3046850" cy="3956025"/>
            </a:xfrm>
            <a:prstGeom prst="rect">
              <a:avLst/>
            </a:prstGeom>
            <a:noFill/>
            <a:ln>
              <a:noFill/>
            </a:ln>
          </p:spPr>
        </p:pic>
        <p:sp>
          <p:nvSpPr>
            <p:cNvPr id="395" name="Google Shape;395;g31b8c53b9ba_2_48"/>
            <p:cNvSpPr txBox="1"/>
            <p:nvPr/>
          </p:nvSpPr>
          <p:spPr>
            <a:xfrm>
              <a:off x="702425" y="4041875"/>
              <a:ext cx="28350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FF9900"/>
                  </a:solidFill>
                </a:rPr>
                <a:t>Reflex Math </a:t>
              </a:r>
              <a:r>
                <a:rPr lang="en" sz="1600">
                  <a:solidFill>
                    <a:srgbClr val="FF9900"/>
                  </a:solidFill>
                </a:rPr>
                <a:t>Entropy: 0.999</a:t>
              </a:r>
              <a:endParaRPr sz="1600">
                <a:solidFill>
                  <a:srgbClr val="FF9900"/>
                </a:solidFill>
              </a:endParaRPr>
            </a:p>
            <a:p>
              <a:pPr indent="0" lvl="0" marL="0" rtl="0" algn="l">
                <a:spcBef>
                  <a:spcPts val="0"/>
                </a:spcBef>
                <a:spcAft>
                  <a:spcPts val="0"/>
                </a:spcAft>
                <a:buNone/>
              </a:pPr>
              <a:r>
                <a:rPr lang="en" sz="1600">
                  <a:solidFill>
                    <a:srgbClr val="FF00FF"/>
                  </a:solidFill>
                </a:rPr>
                <a:t>IXL Math </a:t>
              </a:r>
              <a:r>
                <a:rPr lang="en" sz="1600">
                  <a:solidFill>
                    <a:srgbClr val="FF00FF"/>
                  </a:solidFill>
                </a:rPr>
                <a:t>Entropy: 0.998</a:t>
              </a:r>
              <a:endParaRPr sz="1600">
                <a:solidFill>
                  <a:srgbClr val="FF00FF"/>
                </a:solidFill>
              </a:endParaRPr>
            </a:p>
            <a:p>
              <a:pPr indent="0" lvl="0" marL="0" rtl="0" algn="l">
                <a:spcBef>
                  <a:spcPts val="0"/>
                </a:spcBef>
                <a:spcAft>
                  <a:spcPts val="0"/>
                </a:spcAft>
                <a:buNone/>
              </a:pPr>
              <a:r>
                <a:rPr lang="en" sz="1600">
                  <a:solidFill>
                    <a:srgbClr val="0E9453"/>
                  </a:solidFill>
                </a:rPr>
                <a:t>Reflex Math Entropy: 0.911</a:t>
              </a:r>
              <a:endParaRPr sz="1600">
                <a:solidFill>
                  <a:srgbClr val="0E9453"/>
                </a:solidFill>
              </a:endParaRPr>
            </a:p>
          </p:txBody>
        </p:sp>
        <p:cxnSp>
          <p:nvCxnSpPr>
            <p:cNvPr id="396" name="Google Shape;396;g31b8c53b9ba_2_48"/>
            <p:cNvCxnSpPr/>
            <p:nvPr/>
          </p:nvCxnSpPr>
          <p:spPr>
            <a:xfrm flipH="1" rot="10800000">
              <a:off x="3351500" y="2909700"/>
              <a:ext cx="1606500" cy="1196400"/>
            </a:xfrm>
            <a:prstGeom prst="straightConnector1">
              <a:avLst/>
            </a:prstGeom>
            <a:noFill/>
            <a:ln cap="flat" cmpd="sng" w="19050">
              <a:solidFill>
                <a:srgbClr val="FF9900"/>
              </a:solidFill>
              <a:prstDash val="solid"/>
              <a:round/>
              <a:headEnd len="med" w="med" type="none"/>
              <a:tailEnd len="med" w="med" type="triangle"/>
            </a:ln>
          </p:spPr>
        </p:cxnSp>
        <p:cxnSp>
          <p:nvCxnSpPr>
            <p:cNvPr id="397" name="Google Shape;397;g31b8c53b9ba_2_48"/>
            <p:cNvCxnSpPr/>
            <p:nvPr/>
          </p:nvCxnSpPr>
          <p:spPr>
            <a:xfrm flipH="1" rot="10800000">
              <a:off x="3113375" y="4468300"/>
              <a:ext cx="1010100" cy="30000"/>
            </a:xfrm>
            <a:prstGeom prst="straightConnector1">
              <a:avLst/>
            </a:prstGeom>
            <a:noFill/>
            <a:ln cap="flat" cmpd="sng" w="19050">
              <a:solidFill>
                <a:srgbClr val="FF00FF"/>
              </a:solidFill>
              <a:prstDash val="solid"/>
              <a:round/>
              <a:headEnd len="med" w="med" type="none"/>
              <a:tailEnd len="med" w="med" type="triangle"/>
            </a:ln>
          </p:spPr>
        </p:cxnSp>
        <p:cxnSp>
          <p:nvCxnSpPr>
            <p:cNvPr id="398" name="Google Shape;398;g31b8c53b9ba_2_48"/>
            <p:cNvCxnSpPr/>
            <p:nvPr/>
          </p:nvCxnSpPr>
          <p:spPr>
            <a:xfrm flipH="1" rot="10800000">
              <a:off x="4958175" y="4553650"/>
              <a:ext cx="704700" cy="678600"/>
            </a:xfrm>
            <a:prstGeom prst="straightConnector1">
              <a:avLst/>
            </a:prstGeom>
            <a:noFill/>
            <a:ln cap="flat" cmpd="sng" w="19050">
              <a:solidFill>
                <a:srgbClr val="0E9453"/>
              </a:solidFill>
              <a:prstDash val="solid"/>
              <a:round/>
              <a:headEnd len="med" w="med" type="none"/>
              <a:tailEnd len="med" w="med" type="triangle"/>
            </a:ln>
          </p:spPr>
        </p:cxnSp>
        <p:cxnSp>
          <p:nvCxnSpPr>
            <p:cNvPr id="399" name="Google Shape;399;g31b8c53b9ba_2_48"/>
            <p:cNvCxnSpPr/>
            <p:nvPr/>
          </p:nvCxnSpPr>
          <p:spPr>
            <a:xfrm>
              <a:off x="3309475" y="4764425"/>
              <a:ext cx="1656900" cy="463800"/>
            </a:xfrm>
            <a:prstGeom prst="straightConnector1">
              <a:avLst/>
            </a:prstGeom>
            <a:noFill/>
            <a:ln cap="flat" cmpd="sng" w="19050">
              <a:solidFill>
                <a:srgbClr val="0E9453"/>
              </a:solidFill>
              <a:prstDash val="solid"/>
              <a:round/>
              <a:headEnd len="med" w="med" type="none"/>
              <a:tailEnd len="med" w="med" type="none"/>
            </a:ln>
          </p:spPr>
        </p:cxnSp>
      </p:grpSp>
      <p:sp>
        <p:nvSpPr>
          <p:cNvPr id="400" name="Google Shape;400;g31b8c53b9ba_2_48"/>
          <p:cNvSpPr/>
          <p:nvPr/>
        </p:nvSpPr>
        <p:spPr>
          <a:xfrm>
            <a:off x="609600" y="2348800"/>
            <a:ext cx="2480700" cy="2683500"/>
          </a:xfrm>
          <a:prstGeom prst="rect">
            <a:avLst/>
          </a:prstGeom>
          <a:solidFill>
            <a:srgbClr val="B6D7A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01" name="Google Shape;401;g31b8c53b9ba_2_48"/>
          <p:cNvSpPr txBox="1"/>
          <p:nvPr/>
        </p:nvSpPr>
        <p:spPr>
          <a:xfrm>
            <a:off x="637025" y="2348800"/>
            <a:ext cx="24534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dk2"/>
                </a:solidFill>
                <a:latin typeface="Open Sans"/>
                <a:ea typeface="Open Sans"/>
                <a:cs typeface="Open Sans"/>
                <a:sym typeface="Open Sans"/>
              </a:rPr>
              <a:t>Other </a:t>
            </a:r>
            <a:r>
              <a:rPr lang="en" sz="1500">
                <a:solidFill>
                  <a:schemeClr val="dk2"/>
                </a:solidFill>
                <a:latin typeface="Open Sans"/>
                <a:ea typeface="Open Sans"/>
                <a:cs typeface="Open Sans"/>
                <a:sym typeface="Open Sans"/>
              </a:rPr>
              <a:t>Relevant</a:t>
            </a:r>
            <a:r>
              <a:rPr lang="en" sz="1500">
                <a:solidFill>
                  <a:schemeClr val="dk2"/>
                </a:solidFill>
                <a:latin typeface="Open Sans"/>
                <a:ea typeface="Open Sans"/>
                <a:cs typeface="Open Sans"/>
                <a:sym typeface="Open Sans"/>
              </a:rPr>
              <a:t> Entropies</a:t>
            </a:r>
            <a:endParaRPr sz="1500">
              <a:solidFill>
                <a:schemeClr val="dk2"/>
              </a:solidFill>
              <a:latin typeface="Open Sans"/>
              <a:ea typeface="Open Sans"/>
              <a:cs typeface="Open Sans"/>
              <a:sym typeface="Open Sans"/>
            </a:endParaRPr>
          </a:p>
        </p:txBody>
      </p:sp>
      <p:graphicFrame>
        <p:nvGraphicFramePr>
          <p:cNvPr id="402" name="Google Shape;402;g31b8c53b9ba_2_48"/>
          <p:cNvGraphicFramePr/>
          <p:nvPr/>
        </p:nvGraphicFramePr>
        <p:xfrm>
          <a:off x="748125" y="2764300"/>
          <a:ext cx="3000000" cy="3000000"/>
        </p:xfrm>
        <a:graphic>
          <a:graphicData uri="http://schemas.openxmlformats.org/drawingml/2006/table">
            <a:tbl>
              <a:tblPr>
                <a:noFill/>
                <a:tableStyleId>{A5629663-C9FF-4143-989D-A6EB3D8E49C7}</a:tableStyleId>
              </a:tblPr>
              <a:tblGrid>
                <a:gridCol w="1115600"/>
                <a:gridCol w="1115600"/>
              </a:tblGrid>
              <a:tr h="293775">
                <a:tc>
                  <a:txBody>
                    <a:bodyPr/>
                    <a:lstStyle/>
                    <a:p>
                      <a:pPr indent="0" lvl="0" marL="0" rtl="0" algn="l">
                        <a:spcBef>
                          <a:spcPts val="0"/>
                        </a:spcBef>
                        <a:spcAft>
                          <a:spcPts val="0"/>
                        </a:spcAft>
                        <a:buNone/>
                      </a:pPr>
                      <a:r>
                        <a:rPr lang="en" sz="1100">
                          <a:solidFill>
                            <a:schemeClr val="dk2"/>
                          </a:solidFill>
                          <a:latin typeface="Open Sans"/>
                          <a:ea typeface="Open Sans"/>
                          <a:cs typeface="Open Sans"/>
                          <a:sym typeface="Open Sans"/>
                        </a:rPr>
                        <a:t>Reflex Math</a:t>
                      </a:r>
                      <a:endParaRPr sz="1100">
                        <a:solidFill>
                          <a:schemeClr val="dk2"/>
                        </a:solidFill>
                        <a:latin typeface="Open Sans"/>
                        <a:ea typeface="Open Sans"/>
                        <a:cs typeface="Open Sans"/>
                        <a:sym typeface="Open Sans"/>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100">
                          <a:solidFill>
                            <a:schemeClr val="dk2"/>
                          </a:solidFill>
                          <a:latin typeface="Open Sans"/>
                          <a:ea typeface="Open Sans"/>
                          <a:cs typeface="Open Sans"/>
                          <a:sym typeface="Open Sans"/>
                        </a:rPr>
                        <a:t>0.447*</a:t>
                      </a:r>
                      <a:endParaRPr sz="1100">
                        <a:solidFill>
                          <a:schemeClr val="dk2"/>
                        </a:solidFill>
                        <a:latin typeface="Open Sans"/>
                        <a:ea typeface="Open Sans"/>
                        <a:cs typeface="Open Sans"/>
                        <a:sym typeface="Open Sans"/>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293775">
                <a:tc>
                  <a:txBody>
                    <a:bodyPr/>
                    <a:lstStyle/>
                    <a:p>
                      <a:pPr indent="0" lvl="0" marL="0" rtl="0" algn="l">
                        <a:spcBef>
                          <a:spcPts val="0"/>
                        </a:spcBef>
                        <a:spcAft>
                          <a:spcPts val="0"/>
                        </a:spcAft>
                        <a:buNone/>
                      </a:pPr>
                      <a:r>
                        <a:t/>
                      </a:r>
                      <a:endParaRPr sz="1100">
                        <a:solidFill>
                          <a:schemeClr val="dk2"/>
                        </a:solidFill>
                        <a:latin typeface="Open Sans"/>
                        <a:ea typeface="Open Sans"/>
                        <a:cs typeface="Open Sans"/>
                        <a:sym typeface="Open Sans"/>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100">
                          <a:solidFill>
                            <a:schemeClr val="dk2"/>
                          </a:solidFill>
                          <a:latin typeface="Open Sans"/>
                          <a:ea typeface="Open Sans"/>
                          <a:cs typeface="Open Sans"/>
                          <a:sym typeface="Open Sans"/>
                        </a:rPr>
                        <a:t>0.773</a:t>
                      </a:r>
                      <a:endParaRPr sz="1100">
                        <a:solidFill>
                          <a:schemeClr val="dk2"/>
                        </a:solidFill>
                        <a:latin typeface="Open Sans"/>
                        <a:ea typeface="Open Sans"/>
                        <a:cs typeface="Open Sans"/>
                        <a:sym typeface="Open Sans"/>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293775">
                <a:tc>
                  <a:txBody>
                    <a:bodyPr/>
                    <a:lstStyle/>
                    <a:p>
                      <a:pPr indent="0" lvl="0" marL="0" rtl="0" algn="l">
                        <a:spcBef>
                          <a:spcPts val="0"/>
                        </a:spcBef>
                        <a:spcAft>
                          <a:spcPts val="0"/>
                        </a:spcAft>
                        <a:buNone/>
                      </a:pPr>
                      <a:r>
                        <a:t/>
                      </a:r>
                      <a:endParaRPr sz="1100">
                        <a:solidFill>
                          <a:schemeClr val="dk2"/>
                        </a:solidFill>
                        <a:latin typeface="Open Sans"/>
                        <a:ea typeface="Open Sans"/>
                        <a:cs typeface="Open Sans"/>
                        <a:sym typeface="Open Sans"/>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100">
                          <a:solidFill>
                            <a:schemeClr val="dk2"/>
                          </a:solidFill>
                          <a:latin typeface="Open Sans"/>
                          <a:ea typeface="Open Sans"/>
                          <a:cs typeface="Open Sans"/>
                          <a:sym typeface="Open Sans"/>
                        </a:rPr>
                        <a:t>0.815</a:t>
                      </a:r>
                      <a:endParaRPr sz="1100">
                        <a:solidFill>
                          <a:schemeClr val="dk2"/>
                        </a:solidFill>
                        <a:latin typeface="Open Sans"/>
                        <a:ea typeface="Open Sans"/>
                        <a:cs typeface="Open Sans"/>
                        <a:sym typeface="Open Sans"/>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293775">
                <a:tc>
                  <a:txBody>
                    <a:bodyPr/>
                    <a:lstStyle/>
                    <a:p>
                      <a:pPr indent="0" lvl="0" marL="0" rtl="0" algn="l">
                        <a:spcBef>
                          <a:spcPts val="0"/>
                        </a:spcBef>
                        <a:spcAft>
                          <a:spcPts val="0"/>
                        </a:spcAft>
                        <a:buNone/>
                      </a:pPr>
                      <a:r>
                        <a:t/>
                      </a:r>
                      <a:endParaRPr sz="1100">
                        <a:solidFill>
                          <a:schemeClr val="dk2"/>
                        </a:solidFill>
                        <a:latin typeface="Open Sans"/>
                        <a:ea typeface="Open Sans"/>
                        <a:cs typeface="Open Sans"/>
                        <a:sym typeface="Open Sans"/>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100">
                          <a:solidFill>
                            <a:schemeClr val="dk2"/>
                          </a:solidFill>
                          <a:latin typeface="Open Sans"/>
                          <a:ea typeface="Open Sans"/>
                          <a:cs typeface="Open Sans"/>
                          <a:sym typeface="Open Sans"/>
                        </a:rPr>
                        <a:t>0.998*</a:t>
                      </a:r>
                      <a:endParaRPr sz="1100">
                        <a:solidFill>
                          <a:schemeClr val="dk2"/>
                        </a:solidFill>
                        <a:latin typeface="Open Sans"/>
                        <a:ea typeface="Open Sans"/>
                        <a:cs typeface="Open Sans"/>
                        <a:sym typeface="Open Sans"/>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293775">
                <a:tc>
                  <a:txBody>
                    <a:bodyPr/>
                    <a:lstStyle/>
                    <a:p>
                      <a:pPr indent="0" lvl="0" marL="0" rtl="0" algn="l">
                        <a:spcBef>
                          <a:spcPts val="0"/>
                        </a:spcBef>
                        <a:spcAft>
                          <a:spcPts val="0"/>
                        </a:spcAft>
                        <a:buNone/>
                      </a:pPr>
                      <a:r>
                        <a:rPr lang="en" sz="1100">
                          <a:solidFill>
                            <a:schemeClr val="dk2"/>
                          </a:solidFill>
                          <a:latin typeface="Open Sans"/>
                          <a:ea typeface="Open Sans"/>
                          <a:cs typeface="Open Sans"/>
                          <a:sym typeface="Open Sans"/>
                        </a:rPr>
                        <a:t>IXL Math</a:t>
                      </a:r>
                      <a:endParaRPr sz="1100">
                        <a:solidFill>
                          <a:schemeClr val="dk2"/>
                        </a:solidFill>
                        <a:latin typeface="Open Sans"/>
                        <a:ea typeface="Open Sans"/>
                        <a:cs typeface="Open Sans"/>
                        <a:sym typeface="Open Sans"/>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100">
                          <a:solidFill>
                            <a:schemeClr val="dk2"/>
                          </a:solidFill>
                          <a:latin typeface="Open Sans"/>
                          <a:ea typeface="Open Sans"/>
                          <a:cs typeface="Open Sans"/>
                          <a:sym typeface="Open Sans"/>
                        </a:rPr>
                        <a:t>0.679</a:t>
                      </a:r>
                      <a:endParaRPr sz="1100">
                        <a:solidFill>
                          <a:schemeClr val="dk2"/>
                        </a:solidFill>
                        <a:latin typeface="Open Sans"/>
                        <a:ea typeface="Open Sans"/>
                        <a:cs typeface="Open Sans"/>
                        <a:sym typeface="Open Sans"/>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293775">
                <a:tc>
                  <a:txBody>
                    <a:bodyPr/>
                    <a:lstStyle/>
                    <a:p>
                      <a:pPr indent="0" lvl="0" marL="0" rtl="0" algn="l">
                        <a:spcBef>
                          <a:spcPts val="0"/>
                        </a:spcBef>
                        <a:spcAft>
                          <a:spcPts val="0"/>
                        </a:spcAft>
                        <a:buNone/>
                      </a:pPr>
                      <a:r>
                        <a:t/>
                      </a:r>
                      <a:endParaRPr sz="1100">
                        <a:solidFill>
                          <a:schemeClr val="dk2"/>
                        </a:solidFill>
                        <a:latin typeface="Open Sans"/>
                        <a:ea typeface="Open Sans"/>
                        <a:cs typeface="Open Sans"/>
                        <a:sym typeface="Open Sans"/>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100">
                          <a:solidFill>
                            <a:schemeClr val="dk2"/>
                          </a:solidFill>
                          <a:latin typeface="Open Sans"/>
                          <a:ea typeface="Open Sans"/>
                          <a:cs typeface="Open Sans"/>
                          <a:sym typeface="Open Sans"/>
                        </a:rPr>
                        <a:t>1.00</a:t>
                      </a:r>
                      <a:endParaRPr sz="1100">
                        <a:solidFill>
                          <a:schemeClr val="dk2"/>
                        </a:solidFill>
                        <a:latin typeface="Open Sans"/>
                        <a:ea typeface="Open Sans"/>
                        <a:cs typeface="Open Sans"/>
                        <a:sym typeface="Open Sans"/>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grpSp>
        <p:nvGrpSpPr>
          <p:cNvPr id="403" name="Google Shape;403;g31b8c53b9ba_2_48"/>
          <p:cNvGrpSpPr/>
          <p:nvPr/>
        </p:nvGrpSpPr>
        <p:grpSpPr>
          <a:xfrm>
            <a:off x="8049350" y="140843"/>
            <a:ext cx="548700" cy="572678"/>
            <a:chOff x="8049325" y="164100"/>
            <a:chExt cx="548700" cy="548700"/>
          </a:xfrm>
        </p:grpSpPr>
        <p:sp>
          <p:nvSpPr>
            <p:cNvPr id="404" name="Google Shape;404;g31b8c53b9ba_2_48"/>
            <p:cNvSpPr/>
            <p:nvPr/>
          </p:nvSpPr>
          <p:spPr>
            <a:xfrm>
              <a:off x="8049325" y="164100"/>
              <a:ext cx="548700" cy="548700"/>
            </a:xfrm>
            <a:prstGeom prst="ellipse">
              <a:avLst/>
            </a:prstGeom>
            <a:solidFill>
              <a:srgbClr val="002D4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05" name="Google Shape;405;g31b8c53b9ba_2_48"/>
            <p:cNvPicPr preferRelativeResize="0"/>
            <p:nvPr/>
          </p:nvPicPr>
          <p:blipFill rotWithShape="1">
            <a:blip r:embed="rId5">
              <a:alphaModFix/>
            </a:blip>
            <a:srcRect b="0" l="0" r="0" t="0"/>
            <a:stretch/>
          </p:blipFill>
          <p:spPr>
            <a:xfrm>
              <a:off x="8120825" y="320040"/>
              <a:ext cx="405700" cy="259650"/>
            </a:xfrm>
            <a:prstGeom prst="rect">
              <a:avLst/>
            </a:prstGeom>
            <a:noFill/>
            <a:ln>
              <a:noFill/>
            </a:ln>
          </p:spPr>
        </p:pic>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393"/>
                                        </p:tgtEl>
                                        <p:attrNameLst>
                                          <p:attrName>style.visibility</p:attrName>
                                        </p:attrNameLst>
                                      </p:cBhvr>
                                      <p:to>
                                        <p:strVal val="visible"/>
                                      </p:to>
                                    </p:set>
                                    <p:anim calcmode="lin" valueType="num">
                                      <p:cBhvr additive="base">
                                        <p:cTn dur="200"/>
                                        <p:tgtEl>
                                          <p:spTgt spid="393"/>
                                        </p:tgtEl>
                                        <p:attrNameLst>
                                          <p:attrName>ppt_w</p:attrName>
                                        </p:attrNameLst>
                                      </p:cBhvr>
                                      <p:tavLst>
                                        <p:tav fmla="" tm="0">
                                          <p:val>
                                            <p:strVal val="0"/>
                                          </p:val>
                                        </p:tav>
                                        <p:tav fmla="" tm="100000">
                                          <p:val>
                                            <p:strVal val="#ppt_w"/>
                                          </p:val>
                                        </p:tav>
                                      </p:tavLst>
                                    </p:anim>
                                    <p:anim calcmode="lin" valueType="num">
                                      <p:cBhvr additive="base">
                                        <p:cTn dur="200"/>
                                        <p:tgtEl>
                                          <p:spTgt spid="393"/>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0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0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pic>
        <p:nvPicPr>
          <p:cNvPr id="410" name="Google Shape;410;g31b93cacd99_6_51"/>
          <p:cNvPicPr preferRelativeResize="0"/>
          <p:nvPr/>
        </p:nvPicPr>
        <p:blipFill>
          <a:blip r:embed="rId3">
            <a:alphaModFix/>
          </a:blip>
          <a:stretch>
            <a:fillRect/>
          </a:stretch>
        </p:blipFill>
        <p:spPr>
          <a:xfrm>
            <a:off x="783725" y="152400"/>
            <a:ext cx="7576548" cy="4838701"/>
          </a:xfrm>
          <a:prstGeom prst="rect">
            <a:avLst/>
          </a:prstGeom>
          <a:noFill/>
          <a:ln>
            <a:noFill/>
          </a:ln>
        </p:spPr>
      </p:pic>
      <p:grpSp>
        <p:nvGrpSpPr>
          <p:cNvPr id="411" name="Google Shape;411;g31b93cacd99_6_51"/>
          <p:cNvGrpSpPr/>
          <p:nvPr/>
        </p:nvGrpSpPr>
        <p:grpSpPr>
          <a:xfrm>
            <a:off x="8149625" y="152400"/>
            <a:ext cx="548700" cy="548700"/>
            <a:chOff x="8049325" y="164100"/>
            <a:chExt cx="548700" cy="548700"/>
          </a:xfrm>
        </p:grpSpPr>
        <p:sp>
          <p:nvSpPr>
            <p:cNvPr id="412" name="Google Shape;412;g31b93cacd99_6_51"/>
            <p:cNvSpPr/>
            <p:nvPr/>
          </p:nvSpPr>
          <p:spPr>
            <a:xfrm>
              <a:off x="8049325" y="164100"/>
              <a:ext cx="548700" cy="548700"/>
            </a:xfrm>
            <a:prstGeom prst="ellipse">
              <a:avLst/>
            </a:prstGeom>
            <a:solidFill>
              <a:srgbClr val="002D4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13" name="Google Shape;413;g31b93cacd99_6_51"/>
            <p:cNvPicPr preferRelativeResize="0"/>
            <p:nvPr/>
          </p:nvPicPr>
          <p:blipFill rotWithShape="1">
            <a:blip r:embed="rId4">
              <a:alphaModFix/>
            </a:blip>
            <a:srcRect b="0" l="0" r="0" t="0"/>
            <a:stretch/>
          </p:blipFill>
          <p:spPr>
            <a:xfrm>
              <a:off x="8120825" y="320040"/>
              <a:ext cx="405700" cy="259650"/>
            </a:xfrm>
            <a:prstGeom prst="rect">
              <a:avLst/>
            </a:prstGeom>
            <a:noFill/>
            <a:ln>
              <a:noFill/>
            </a:ln>
          </p:spPr>
        </p:pic>
      </p:gr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17" name="Shape 417"/>
        <p:cNvGrpSpPr/>
        <p:nvPr/>
      </p:nvGrpSpPr>
      <p:grpSpPr>
        <a:xfrm>
          <a:off x="0" y="0"/>
          <a:ext cx="0" cy="0"/>
          <a:chOff x="0" y="0"/>
          <a:chExt cx="0" cy="0"/>
        </a:xfrm>
      </p:grpSpPr>
      <p:sp>
        <p:nvSpPr>
          <p:cNvPr id="418" name="Google Shape;418;g31bdafa8701_3_0"/>
          <p:cNvSpPr txBox="1"/>
          <p:nvPr>
            <p:ph type="title"/>
          </p:nvPr>
        </p:nvSpPr>
        <p:spPr>
          <a:xfrm>
            <a:off x="311700" y="672825"/>
            <a:ext cx="50802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Montserrat Medium"/>
                <a:ea typeface="Montserrat Medium"/>
                <a:cs typeface="Montserrat Medium"/>
                <a:sym typeface="Montserrat Medium"/>
              </a:rPr>
              <a:t>Entropies for our final model</a:t>
            </a:r>
            <a:endParaRPr>
              <a:latin typeface="Montserrat Medium"/>
              <a:ea typeface="Montserrat Medium"/>
              <a:cs typeface="Montserrat Medium"/>
              <a:sym typeface="Montserrat Medium"/>
            </a:endParaRPr>
          </a:p>
        </p:txBody>
      </p:sp>
      <p:sp>
        <p:nvSpPr>
          <p:cNvPr id="419" name="Google Shape;419;g31bdafa8701_3_0"/>
          <p:cNvSpPr/>
          <p:nvPr/>
        </p:nvSpPr>
        <p:spPr>
          <a:xfrm>
            <a:off x="490500" y="1326225"/>
            <a:ext cx="4722600" cy="938400"/>
          </a:xfrm>
          <a:prstGeom prst="rect">
            <a:avLst/>
          </a:prstGeom>
          <a:solidFill>
            <a:srgbClr val="A4C2F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highlight>
                <a:srgbClr val="F9CB9C"/>
              </a:highlight>
            </a:endParaRPr>
          </a:p>
        </p:txBody>
      </p:sp>
      <p:graphicFrame>
        <p:nvGraphicFramePr>
          <p:cNvPr id="420" name="Google Shape;420;g31bdafa8701_3_0"/>
          <p:cNvGraphicFramePr/>
          <p:nvPr/>
        </p:nvGraphicFramePr>
        <p:xfrm>
          <a:off x="5876200" y="48613"/>
          <a:ext cx="3000000" cy="3000000"/>
        </p:xfrm>
        <a:graphic>
          <a:graphicData uri="http://schemas.openxmlformats.org/drawingml/2006/table">
            <a:tbl>
              <a:tblPr>
                <a:noFill/>
                <a:tableStyleId>{BD179681-B11A-4800-95EE-BDAD0E47C794}</a:tableStyleId>
              </a:tblPr>
              <a:tblGrid>
                <a:gridCol w="729600"/>
                <a:gridCol w="569100"/>
                <a:gridCol w="802575"/>
                <a:gridCol w="1070325"/>
              </a:tblGrid>
              <a:tr h="291625">
                <a:tc>
                  <a:txBody>
                    <a:bodyPr/>
                    <a:lstStyle/>
                    <a:p>
                      <a:pPr indent="0" lvl="0" marL="0" rtl="0" algn="l">
                        <a:lnSpc>
                          <a:spcPct val="115000"/>
                        </a:lnSpc>
                        <a:spcBef>
                          <a:spcPts val="0"/>
                        </a:spcBef>
                        <a:spcAft>
                          <a:spcPts val="0"/>
                        </a:spcAft>
                        <a:buNone/>
                      </a:pPr>
                      <a:r>
                        <a:rPr b="1" lang="en" sz="800">
                          <a:latin typeface="Roboto"/>
                          <a:ea typeface="Roboto"/>
                          <a:cs typeface="Roboto"/>
                          <a:sym typeface="Roboto"/>
                        </a:rPr>
                        <a:t>Reflex Math</a:t>
                      </a:r>
                      <a:endParaRPr b="1" sz="800">
                        <a:latin typeface="Roboto"/>
                        <a:ea typeface="Roboto"/>
                        <a:cs typeface="Roboto"/>
                        <a:sym typeface="Roboto"/>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sz="800">
                          <a:latin typeface="Roboto"/>
                          <a:ea typeface="Roboto"/>
                          <a:cs typeface="Roboto"/>
                          <a:sym typeface="Roboto"/>
                        </a:rPr>
                        <a:t>IXL Math</a:t>
                      </a:r>
                      <a:endParaRPr b="1" sz="800">
                        <a:latin typeface="Roboto"/>
                        <a:ea typeface="Roboto"/>
                        <a:cs typeface="Roboto"/>
                        <a:sym typeface="Robo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sz="800">
                          <a:latin typeface="Roboto"/>
                          <a:ea typeface="Roboto"/>
                          <a:cs typeface="Roboto"/>
                          <a:sym typeface="Roboto"/>
                        </a:rPr>
                        <a:t>Gender</a:t>
                      </a:r>
                      <a:endParaRPr b="1" sz="800">
                        <a:latin typeface="Roboto"/>
                        <a:ea typeface="Roboto"/>
                        <a:cs typeface="Roboto"/>
                        <a:sym typeface="Robo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sz="800">
                          <a:latin typeface="Roboto"/>
                          <a:ea typeface="Roboto"/>
                          <a:cs typeface="Roboto"/>
                          <a:sym typeface="Roboto"/>
                        </a:rPr>
                        <a:t>English Language Learner</a:t>
                      </a:r>
                      <a:endParaRPr b="1" sz="800">
                        <a:latin typeface="Roboto"/>
                        <a:ea typeface="Roboto"/>
                        <a:cs typeface="Roboto"/>
                        <a:sym typeface="Robo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62975">
                <a:tc>
                  <a:txBody>
                    <a:bodyPr/>
                    <a:lstStyle/>
                    <a:p>
                      <a:pPr indent="0" lvl="0" marL="0" rtl="0" algn="r">
                        <a:lnSpc>
                          <a:spcPct val="115000"/>
                        </a:lnSpc>
                        <a:spcBef>
                          <a:spcPts val="0"/>
                        </a:spcBef>
                        <a:spcAft>
                          <a:spcPts val="0"/>
                        </a:spcAft>
                        <a:buNone/>
                      </a:pPr>
                      <a:r>
                        <a:rPr lang="en" sz="800">
                          <a:latin typeface="Roboto"/>
                          <a:ea typeface="Roboto"/>
                          <a:cs typeface="Roboto"/>
                          <a:sym typeface="Roboto"/>
                        </a:rPr>
                        <a:t>0.984437</a:t>
                      </a:r>
                      <a:endParaRPr sz="800">
                        <a:latin typeface="Roboto"/>
                        <a:ea typeface="Roboto"/>
                        <a:cs typeface="Roboto"/>
                        <a:sym typeface="Roboto"/>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800">
                          <a:latin typeface="Roboto"/>
                          <a:ea typeface="Roboto"/>
                          <a:cs typeface="Roboto"/>
                          <a:sym typeface="Roboto"/>
                        </a:rPr>
                        <a:t>0.981011</a:t>
                      </a:r>
                      <a:endParaRPr sz="800">
                        <a:latin typeface="Roboto"/>
                        <a:ea typeface="Roboto"/>
                        <a:cs typeface="Roboto"/>
                        <a:sym typeface="Robo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800">
                          <a:latin typeface="Roboto"/>
                          <a:ea typeface="Roboto"/>
                          <a:cs typeface="Roboto"/>
                          <a:sym typeface="Roboto"/>
                        </a:rPr>
                        <a:t>0.977214</a:t>
                      </a:r>
                      <a:endParaRPr sz="800">
                        <a:latin typeface="Roboto"/>
                        <a:ea typeface="Roboto"/>
                        <a:cs typeface="Roboto"/>
                        <a:sym typeface="Robo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800">
                          <a:latin typeface="Roboto"/>
                          <a:ea typeface="Roboto"/>
                          <a:cs typeface="Roboto"/>
                          <a:sym typeface="Roboto"/>
                        </a:rPr>
                        <a:t>0.892146</a:t>
                      </a:r>
                      <a:endParaRPr sz="800">
                        <a:latin typeface="Roboto"/>
                        <a:ea typeface="Roboto"/>
                        <a:cs typeface="Roboto"/>
                        <a:sym typeface="Robo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tcPr>
                </a:tc>
              </a:tr>
              <a:tr h="162975">
                <a:tc>
                  <a:txBody>
                    <a:bodyPr/>
                    <a:lstStyle/>
                    <a:p>
                      <a:pPr indent="0" lvl="0" marL="0" rtl="0" algn="r">
                        <a:lnSpc>
                          <a:spcPct val="115000"/>
                        </a:lnSpc>
                        <a:spcBef>
                          <a:spcPts val="0"/>
                        </a:spcBef>
                        <a:spcAft>
                          <a:spcPts val="0"/>
                        </a:spcAft>
                        <a:buNone/>
                      </a:pPr>
                      <a:r>
                        <a:rPr lang="en" sz="800">
                          <a:latin typeface="Roboto"/>
                          <a:ea typeface="Roboto"/>
                          <a:cs typeface="Roboto"/>
                          <a:sym typeface="Roboto"/>
                        </a:rPr>
                        <a:t>0.941888</a:t>
                      </a:r>
                      <a:endParaRPr sz="800">
                        <a:latin typeface="Roboto"/>
                        <a:ea typeface="Roboto"/>
                        <a:cs typeface="Roboto"/>
                        <a:sym typeface="Roboto"/>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800">
                          <a:latin typeface="Roboto"/>
                          <a:ea typeface="Roboto"/>
                          <a:cs typeface="Roboto"/>
                          <a:sym typeface="Roboto"/>
                        </a:rPr>
                        <a:t>0.976392</a:t>
                      </a:r>
                      <a:endParaRPr sz="800">
                        <a:latin typeface="Roboto"/>
                        <a:ea typeface="Roboto"/>
                        <a:cs typeface="Roboto"/>
                        <a:sym typeface="Robo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800">
                          <a:latin typeface="Roboto"/>
                          <a:ea typeface="Roboto"/>
                          <a:cs typeface="Roboto"/>
                          <a:sym typeface="Roboto"/>
                        </a:rPr>
                        <a:t>0.801537</a:t>
                      </a:r>
                      <a:endParaRPr sz="800">
                        <a:latin typeface="Roboto"/>
                        <a:ea typeface="Roboto"/>
                        <a:cs typeface="Roboto"/>
                        <a:sym typeface="Robo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800">
                          <a:latin typeface="Roboto"/>
                          <a:ea typeface="Roboto"/>
                          <a:cs typeface="Roboto"/>
                          <a:sym typeface="Roboto"/>
                        </a:rPr>
                        <a:t>0.805827</a:t>
                      </a:r>
                      <a:endParaRPr sz="800">
                        <a:latin typeface="Roboto"/>
                        <a:ea typeface="Roboto"/>
                        <a:cs typeface="Roboto"/>
                        <a:sym typeface="Robo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162975">
                <a:tc>
                  <a:txBody>
                    <a:bodyPr/>
                    <a:lstStyle/>
                    <a:p>
                      <a:pPr indent="0" lvl="0" marL="0" rtl="0" algn="r">
                        <a:lnSpc>
                          <a:spcPct val="115000"/>
                        </a:lnSpc>
                        <a:spcBef>
                          <a:spcPts val="0"/>
                        </a:spcBef>
                        <a:spcAft>
                          <a:spcPts val="0"/>
                        </a:spcAft>
                        <a:buNone/>
                      </a:pPr>
                      <a:r>
                        <a:rPr lang="en" sz="800">
                          <a:latin typeface="Roboto"/>
                          <a:ea typeface="Roboto"/>
                          <a:cs typeface="Roboto"/>
                          <a:sym typeface="Roboto"/>
                        </a:rPr>
                        <a:t>0.966224</a:t>
                      </a:r>
                      <a:endParaRPr sz="800">
                        <a:latin typeface="Roboto"/>
                        <a:ea typeface="Roboto"/>
                        <a:cs typeface="Roboto"/>
                        <a:sym typeface="Roboto"/>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800">
                          <a:latin typeface="Roboto"/>
                          <a:ea typeface="Roboto"/>
                          <a:cs typeface="Roboto"/>
                          <a:sym typeface="Roboto"/>
                        </a:rPr>
                        <a:t>0.940067</a:t>
                      </a:r>
                      <a:endParaRPr sz="800">
                        <a:latin typeface="Roboto"/>
                        <a:ea typeface="Roboto"/>
                        <a:cs typeface="Roboto"/>
                        <a:sym typeface="Robo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800">
                          <a:latin typeface="Roboto"/>
                          <a:ea typeface="Roboto"/>
                          <a:cs typeface="Roboto"/>
                          <a:sym typeface="Roboto"/>
                        </a:rPr>
                        <a:t>0.786892</a:t>
                      </a:r>
                      <a:endParaRPr sz="800">
                        <a:latin typeface="Roboto"/>
                        <a:ea typeface="Roboto"/>
                        <a:cs typeface="Roboto"/>
                        <a:sym typeface="Robo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800">
                          <a:latin typeface="Roboto"/>
                          <a:ea typeface="Roboto"/>
                          <a:cs typeface="Roboto"/>
                          <a:sym typeface="Roboto"/>
                        </a:rPr>
                        <a:t>0.95036</a:t>
                      </a:r>
                      <a:endParaRPr sz="800">
                        <a:latin typeface="Roboto"/>
                        <a:ea typeface="Roboto"/>
                        <a:cs typeface="Roboto"/>
                        <a:sym typeface="Robo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162975">
                <a:tc>
                  <a:txBody>
                    <a:bodyPr/>
                    <a:lstStyle/>
                    <a:p>
                      <a:pPr indent="0" lvl="0" marL="0" rtl="0" algn="r">
                        <a:lnSpc>
                          <a:spcPct val="115000"/>
                        </a:lnSpc>
                        <a:spcBef>
                          <a:spcPts val="0"/>
                        </a:spcBef>
                        <a:spcAft>
                          <a:spcPts val="0"/>
                        </a:spcAft>
                        <a:buNone/>
                      </a:pPr>
                      <a:r>
                        <a:rPr lang="en" sz="800">
                          <a:latin typeface="Roboto"/>
                          <a:ea typeface="Roboto"/>
                          <a:cs typeface="Roboto"/>
                          <a:sym typeface="Roboto"/>
                        </a:rPr>
                        <a:t>0.920494</a:t>
                      </a:r>
                      <a:endParaRPr sz="800">
                        <a:latin typeface="Roboto"/>
                        <a:ea typeface="Roboto"/>
                        <a:cs typeface="Roboto"/>
                        <a:sym typeface="Roboto"/>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800">
                          <a:latin typeface="Roboto"/>
                          <a:ea typeface="Roboto"/>
                          <a:cs typeface="Roboto"/>
                          <a:sym typeface="Roboto"/>
                        </a:rPr>
                        <a:t>0.929348</a:t>
                      </a:r>
                      <a:endParaRPr sz="800">
                        <a:latin typeface="Roboto"/>
                        <a:ea typeface="Roboto"/>
                        <a:cs typeface="Roboto"/>
                        <a:sym typeface="Robo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800">
                          <a:latin typeface="Roboto"/>
                          <a:ea typeface="Roboto"/>
                          <a:cs typeface="Roboto"/>
                          <a:sym typeface="Roboto"/>
                        </a:rPr>
                        <a:t>0.545753</a:t>
                      </a:r>
                      <a:endParaRPr sz="800">
                        <a:latin typeface="Roboto"/>
                        <a:ea typeface="Roboto"/>
                        <a:cs typeface="Roboto"/>
                        <a:sym typeface="Robo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800">
                          <a:latin typeface="Roboto"/>
                          <a:ea typeface="Roboto"/>
                          <a:cs typeface="Roboto"/>
                          <a:sym typeface="Roboto"/>
                        </a:rPr>
                        <a:t>0.475646</a:t>
                      </a:r>
                      <a:endParaRPr sz="800">
                        <a:latin typeface="Roboto"/>
                        <a:ea typeface="Roboto"/>
                        <a:cs typeface="Roboto"/>
                        <a:sym typeface="Robo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162975">
                <a:tc>
                  <a:txBody>
                    <a:bodyPr/>
                    <a:lstStyle/>
                    <a:p>
                      <a:pPr indent="0" lvl="0" marL="0" rtl="0" algn="r">
                        <a:lnSpc>
                          <a:spcPct val="115000"/>
                        </a:lnSpc>
                        <a:spcBef>
                          <a:spcPts val="0"/>
                        </a:spcBef>
                        <a:spcAft>
                          <a:spcPts val="0"/>
                        </a:spcAft>
                        <a:buNone/>
                      </a:pPr>
                      <a:r>
                        <a:rPr lang="en" sz="800">
                          <a:latin typeface="Roboto"/>
                          <a:ea typeface="Roboto"/>
                          <a:cs typeface="Roboto"/>
                          <a:sym typeface="Roboto"/>
                        </a:rPr>
                        <a:t>0.916163</a:t>
                      </a:r>
                      <a:endParaRPr sz="800">
                        <a:latin typeface="Roboto"/>
                        <a:ea typeface="Roboto"/>
                        <a:cs typeface="Roboto"/>
                        <a:sym typeface="Roboto"/>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800">
                          <a:latin typeface="Roboto"/>
                          <a:ea typeface="Roboto"/>
                          <a:cs typeface="Roboto"/>
                          <a:sym typeface="Roboto"/>
                        </a:rPr>
                        <a:t>0.391229</a:t>
                      </a:r>
                      <a:endParaRPr sz="800">
                        <a:latin typeface="Roboto"/>
                        <a:ea typeface="Roboto"/>
                        <a:cs typeface="Roboto"/>
                        <a:sym typeface="Robo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800">
                          <a:latin typeface="Roboto"/>
                          <a:ea typeface="Roboto"/>
                          <a:cs typeface="Roboto"/>
                          <a:sym typeface="Roboto"/>
                        </a:rPr>
                        <a:t>0.791718</a:t>
                      </a:r>
                      <a:endParaRPr sz="800">
                        <a:latin typeface="Roboto"/>
                        <a:ea typeface="Roboto"/>
                        <a:cs typeface="Roboto"/>
                        <a:sym typeface="Robo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800">
                          <a:latin typeface="Roboto"/>
                          <a:ea typeface="Roboto"/>
                          <a:cs typeface="Roboto"/>
                          <a:sym typeface="Roboto"/>
                        </a:rPr>
                        <a:t>0.907828</a:t>
                      </a:r>
                      <a:endParaRPr sz="800">
                        <a:latin typeface="Roboto"/>
                        <a:ea typeface="Roboto"/>
                        <a:cs typeface="Roboto"/>
                        <a:sym typeface="Robo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162975">
                <a:tc>
                  <a:txBody>
                    <a:bodyPr/>
                    <a:lstStyle/>
                    <a:p>
                      <a:pPr indent="0" lvl="0" marL="0" rtl="0" algn="r">
                        <a:lnSpc>
                          <a:spcPct val="115000"/>
                        </a:lnSpc>
                        <a:spcBef>
                          <a:spcPts val="0"/>
                        </a:spcBef>
                        <a:spcAft>
                          <a:spcPts val="0"/>
                        </a:spcAft>
                        <a:buNone/>
                      </a:pPr>
                      <a:r>
                        <a:rPr lang="en" sz="800">
                          <a:latin typeface="Roboto"/>
                          <a:ea typeface="Roboto"/>
                          <a:cs typeface="Roboto"/>
                          <a:sym typeface="Roboto"/>
                        </a:rPr>
                        <a:t>0.905114</a:t>
                      </a:r>
                      <a:endParaRPr sz="800">
                        <a:latin typeface="Roboto"/>
                        <a:ea typeface="Roboto"/>
                        <a:cs typeface="Roboto"/>
                        <a:sym typeface="Roboto"/>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800">
                          <a:latin typeface="Roboto"/>
                          <a:ea typeface="Roboto"/>
                          <a:cs typeface="Roboto"/>
                          <a:sym typeface="Roboto"/>
                        </a:rPr>
                        <a:t>0.965557</a:t>
                      </a:r>
                      <a:endParaRPr sz="800">
                        <a:latin typeface="Roboto"/>
                        <a:ea typeface="Roboto"/>
                        <a:cs typeface="Roboto"/>
                        <a:sym typeface="Robo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800">
                          <a:latin typeface="Roboto"/>
                          <a:ea typeface="Roboto"/>
                          <a:cs typeface="Roboto"/>
                          <a:sym typeface="Roboto"/>
                        </a:rPr>
                        <a:t>0.986051</a:t>
                      </a:r>
                      <a:endParaRPr sz="800">
                        <a:latin typeface="Roboto"/>
                        <a:ea typeface="Roboto"/>
                        <a:cs typeface="Roboto"/>
                        <a:sym typeface="Robo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800">
                          <a:latin typeface="Roboto"/>
                          <a:ea typeface="Roboto"/>
                          <a:cs typeface="Roboto"/>
                          <a:sym typeface="Roboto"/>
                        </a:rPr>
                        <a:t>0.851411</a:t>
                      </a:r>
                      <a:endParaRPr sz="800">
                        <a:latin typeface="Roboto"/>
                        <a:ea typeface="Roboto"/>
                        <a:cs typeface="Roboto"/>
                        <a:sym typeface="Robo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162975">
                <a:tc>
                  <a:txBody>
                    <a:bodyPr/>
                    <a:lstStyle/>
                    <a:p>
                      <a:pPr indent="0" lvl="0" marL="0" rtl="0" algn="r">
                        <a:lnSpc>
                          <a:spcPct val="115000"/>
                        </a:lnSpc>
                        <a:spcBef>
                          <a:spcPts val="0"/>
                        </a:spcBef>
                        <a:spcAft>
                          <a:spcPts val="0"/>
                        </a:spcAft>
                        <a:buNone/>
                      </a:pPr>
                      <a:r>
                        <a:rPr lang="en" sz="800">
                          <a:latin typeface="Roboto"/>
                          <a:ea typeface="Roboto"/>
                          <a:cs typeface="Roboto"/>
                          <a:sym typeface="Roboto"/>
                        </a:rPr>
                        <a:t>0.948825</a:t>
                      </a:r>
                      <a:endParaRPr sz="800">
                        <a:latin typeface="Roboto"/>
                        <a:ea typeface="Roboto"/>
                        <a:cs typeface="Roboto"/>
                        <a:sym typeface="Roboto"/>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800">
                          <a:latin typeface="Roboto"/>
                          <a:ea typeface="Roboto"/>
                          <a:cs typeface="Roboto"/>
                          <a:sym typeface="Roboto"/>
                        </a:rPr>
                        <a:t>0.948971</a:t>
                      </a:r>
                      <a:endParaRPr sz="800">
                        <a:latin typeface="Roboto"/>
                        <a:ea typeface="Roboto"/>
                        <a:cs typeface="Roboto"/>
                        <a:sym typeface="Robo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800">
                          <a:latin typeface="Roboto"/>
                          <a:ea typeface="Roboto"/>
                          <a:cs typeface="Roboto"/>
                          <a:sym typeface="Roboto"/>
                        </a:rPr>
                        <a:t>0.9862</a:t>
                      </a:r>
                      <a:endParaRPr sz="800">
                        <a:latin typeface="Roboto"/>
                        <a:ea typeface="Roboto"/>
                        <a:cs typeface="Roboto"/>
                        <a:sym typeface="Robo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800">
                          <a:latin typeface="Roboto"/>
                          <a:ea typeface="Roboto"/>
                          <a:cs typeface="Roboto"/>
                          <a:sym typeface="Roboto"/>
                        </a:rPr>
                        <a:t>0.769584</a:t>
                      </a:r>
                      <a:endParaRPr sz="800">
                        <a:latin typeface="Roboto"/>
                        <a:ea typeface="Roboto"/>
                        <a:cs typeface="Roboto"/>
                        <a:sym typeface="Robo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162975">
                <a:tc>
                  <a:txBody>
                    <a:bodyPr/>
                    <a:lstStyle/>
                    <a:p>
                      <a:pPr indent="0" lvl="0" marL="0" rtl="0" algn="r">
                        <a:lnSpc>
                          <a:spcPct val="115000"/>
                        </a:lnSpc>
                        <a:spcBef>
                          <a:spcPts val="0"/>
                        </a:spcBef>
                        <a:spcAft>
                          <a:spcPts val="0"/>
                        </a:spcAft>
                        <a:buNone/>
                      </a:pPr>
                      <a:r>
                        <a:rPr lang="en" sz="800">
                          <a:latin typeface="Roboto"/>
                          <a:ea typeface="Roboto"/>
                          <a:cs typeface="Roboto"/>
                          <a:sym typeface="Roboto"/>
                        </a:rPr>
                        <a:t>0.760768</a:t>
                      </a:r>
                      <a:endParaRPr sz="800">
                        <a:latin typeface="Roboto"/>
                        <a:ea typeface="Roboto"/>
                        <a:cs typeface="Roboto"/>
                        <a:sym typeface="Roboto"/>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800">
                          <a:latin typeface="Roboto"/>
                          <a:ea typeface="Roboto"/>
                          <a:cs typeface="Roboto"/>
                          <a:sym typeface="Roboto"/>
                        </a:rPr>
                        <a:t>0.460836</a:t>
                      </a:r>
                      <a:endParaRPr sz="800">
                        <a:latin typeface="Roboto"/>
                        <a:ea typeface="Roboto"/>
                        <a:cs typeface="Roboto"/>
                        <a:sym typeface="Robo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800">
                          <a:latin typeface="Roboto"/>
                          <a:ea typeface="Roboto"/>
                          <a:cs typeface="Roboto"/>
                          <a:sym typeface="Roboto"/>
                        </a:rPr>
                        <a:t>0.934555</a:t>
                      </a:r>
                      <a:endParaRPr sz="800">
                        <a:latin typeface="Roboto"/>
                        <a:ea typeface="Roboto"/>
                        <a:cs typeface="Roboto"/>
                        <a:sym typeface="Robo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800">
                          <a:latin typeface="Roboto"/>
                          <a:ea typeface="Roboto"/>
                          <a:cs typeface="Roboto"/>
                          <a:sym typeface="Roboto"/>
                        </a:rPr>
                        <a:t>0.460836</a:t>
                      </a:r>
                      <a:endParaRPr sz="800">
                        <a:latin typeface="Roboto"/>
                        <a:ea typeface="Roboto"/>
                        <a:cs typeface="Roboto"/>
                        <a:sym typeface="Robo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162975">
                <a:tc>
                  <a:txBody>
                    <a:bodyPr/>
                    <a:lstStyle/>
                    <a:p>
                      <a:pPr indent="0" lvl="0" marL="0" rtl="0" algn="r">
                        <a:lnSpc>
                          <a:spcPct val="115000"/>
                        </a:lnSpc>
                        <a:spcBef>
                          <a:spcPts val="0"/>
                        </a:spcBef>
                        <a:spcAft>
                          <a:spcPts val="0"/>
                        </a:spcAft>
                        <a:buNone/>
                      </a:pPr>
                      <a:r>
                        <a:rPr lang="en" sz="800">
                          <a:latin typeface="Roboto"/>
                          <a:ea typeface="Roboto"/>
                          <a:cs typeface="Roboto"/>
                          <a:sym typeface="Roboto"/>
                        </a:rPr>
                        <a:t>0.894252</a:t>
                      </a:r>
                      <a:endParaRPr sz="800">
                        <a:latin typeface="Roboto"/>
                        <a:ea typeface="Roboto"/>
                        <a:cs typeface="Roboto"/>
                        <a:sym typeface="Roboto"/>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800">
                          <a:latin typeface="Roboto"/>
                          <a:ea typeface="Roboto"/>
                          <a:cs typeface="Roboto"/>
                          <a:sym typeface="Roboto"/>
                        </a:rPr>
                        <a:t>0.934337</a:t>
                      </a:r>
                      <a:endParaRPr sz="800">
                        <a:latin typeface="Roboto"/>
                        <a:ea typeface="Roboto"/>
                        <a:cs typeface="Roboto"/>
                        <a:sym typeface="Robo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800">
                          <a:latin typeface="Roboto"/>
                          <a:ea typeface="Roboto"/>
                          <a:cs typeface="Roboto"/>
                          <a:sym typeface="Roboto"/>
                        </a:rPr>
                        <a:t>0.914018</a:t>
                      </a:r>
                      <a:endParaRPr sz="800">
                        <a:latin typeface="Roboto"/>
                        <a:ea typeface="Roboto"/>
                        <a:cs typeface="Roboto"/>
                        <a:sym typeface="Robo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800">
                          <a:latin typeface="Roboto"/>
                          <a:ea typeface="Roboto"/>
                          <a:cs typeface="Roboto"/>
                          <a:sym typeface="Roboto"/>
                        </a:rPr>
                        <a:t>0.993736</a:t>
                      </a:r>
                      <a:endParaRPr sz="800">
                        <a:latin typeface="Roboto"/>
                        <a:ea typeface="Roboto"/>
                        <a:cs typeface="Roboto"/>
                        <a:sym typeface="Robo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198975">
                <a:tc>
                  <a:txBody>
                    <a:bodyPr/>
                    <a:lstStyle/>
                    <a:p>
                      <a:pPr indent="0" lvl="0" marL="0" rtl="0" algn="r">
                        <a:lnSpc>
                          <a:spcPct val="115000"/>
                        </a:lnSpc>
                        <a:spcBef>
                          <a:spcPts val="0"/>
                        </a:spcBef>
                        <a:spcAft>
                          <a:spcPts val="0"/>
                        </a:spcAft>
                        <a:buNone/>
                      </a:pPr>
                      <a:r>
                        <a:rPr lang="en" sz="800">
                          <a:latin typeface="Roboto"/>
                          <a:ea typeface="Roboto"/>
                          <a:cs typeface="Roboto"/>
                          <a:sym typeface="Roboto"/>
                        </a:rPr>
                        <a:t>0.892146</a:t>
                      </a:r>
                      <a:endParaRPr sz="800">
                        <a:latin typeface="Roboto"/>
                        <a:ea typeface="Roboto"/>
                        <a:cs typeface="Roboto"/>
                        <a:sym typeface="Roboto"/>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800">
                          <a:latin typeface="Roboto"/>
                          <a:ea typeface="Roboto"/>
                          <a:cs typeface="Roboto"/>
                          <a:sym typeface="Roboto"/>
                        </a:rPr>
                        <a:t>0.906757</a:t>
                      </a:r>
                      <a:endParaRPr sz="800">
                        <a:latin typeface="Roboto"/>
                        <a:ea typeface="Roboto"/>
                        <a:cs typeface="Roboto"/>
                        <a:sym typeface="Robo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800">
                          <a:latin typeface="Roboto"/>
                          <a:ea typeface="Roboto"/>
                          <a:cs typeface="Roboto"/>
                          <a:sym typeface="Roboto"/>
                        </a:rPr>
                        <a:t>0.911952</a:t>
                      </a:r>
                      <a:endParaRPr sz="800">
                        <a:latin typeface="Roboto"/>
                        <a:ea typeface="Roboto"/>
                        <a:cs typeface="Roboto"/>
                        <a:sym typeface="Robo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sz="1200"/>
                    </a:p>
                  </a:txBody>
                  <a:tcPr marT="19050" marB="19050" marR="28575" marL="2857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198975">
                <a:tc>
                  <a:txBody>
                    <a:bodyPr/>
                    <a:lstStyle/>
                    <a:p>
                      <a:pPr indent="0" lvl="0" marL="0" rtl="0" algn="r">
                        <a:lnSpc>
                          <a:spcPct val="115000"/>
                        </a:lnSpc>
                        <a:spcBef>
                          <a:spcPts val="0"/>
                        </a:spcBef>
                        <a:spcAft>
                          <a:spcPts val="0"/>
                        </a:spcAft>
                        <a:buNone/>
                      </a:pPr>
                      <a:r>
                        <a:rPr lang="en" sz="800">
                          <a:latin typeface="Roboto"/>
                          <a:ea typeface="Roboto"/>
                          <a:cs typeface="Roboto"/>
                          <a:sym typeface="Roboto"/>
                        </a:rPr>
                        <a:t>0.701773</a:t>
                      </a:r>
                      <a:endParaRPr sz="800">
                        <a:latin typeface="Roboto"/>
                        <a:ea typeface="Roboto"/>
                        <a:cs typeface="Roboto"/>
                        <a:sym typeface="Roboto"/>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800">
                          <a:latin typeface="Roboto"/>
                          <a:ea typeface="Roboto"/>
                          <a:cs typeface="Roboto"/>
                          <a:sym typeface="Roboto"/>
                        </a:rPr>
                        <a:t>0.856994</a:t>
                      </a:r>
                      <a:endParaRPr sz="800">
                        <a:latin typeface="Roboto"/>
                        <a:ea typeface="Roboto"/>
                        <a:cs typeface="Roboto"/>
                        <a:sym typeface="Robo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sz="12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sz="1200"/>
                    </a:p>
                  </a:txBody>
                  <a:tcPr marT="19050" marB="19050" marR="28575" marL="2857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198975">
                <a:tc>
                  <a:txBody>
                    <a:bodyPr/>
                    <a:lstStyle/>
                    <a:p>
                      <a:pPr indent="0" lvl="0" marL="0" rtl="0" algn="r">
                        <a:lnSpc>
                          <a:spcPct val="115000"/>
                        </a:lnSpc>
                        <a:spcBef>
                          <a:spcPts val="0"/>
                        </a:spcBef>
                        <a:spcAft>
                          <a:spcPts val="0"/>
                        </a:spcAft>
                        <a:buNone/>
                      </a:pPr>
                      <a:r>
                        <a:rPr lang="en" sz="800">
                          <a:latin typeface="Roboto"/>
                          <a:ea typeface="Roboto"/>
                          <a:cs typeface="Roboto"/>
                          <a:sym typeface="Roboto"/>
                        </a:rPr>
                        <a:t>0.993466</a:t>
                      </a:r>
                      <a:endParaRPr sz="800">
                        <a:latin typeface="Roboto"/>
                        <a:ea typeface="Roboto"/>
                        <a:cs typeface="Roboto"/>
                        <a:sym typeface="Roboto"/>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800">
                          <a:latin typeface="Roboto"/>
                          <a:ea typeface="Roboto"/>
                          <a:cs typeface="Roboto"/>
                          <a:sym typeface="Roboto"/>
                        </a:rPr>
                        <a:t>0.841203</a:t>
                      </a:r>
                      <a:endParaRPr sz="800">
                        <a:latin typeface="Roboto"/>
                        <a:ea typeface="Roboto"/>
                        <a:cs typeface="Roboto"/>
                        <a:sym typeface="Robo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sz="12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sz="1200"/>
                    </a:p>
                  </a:txBody>
                  <a:tcPr marT="19050" marB="19050" marR="28575" marL="2857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198975">
                <a:tc>
                  <a:txBody>
                    <a:bodyPr/>
                    <a:lstStyle/>
                    <a:p>
                      <a:pPr indent="0" lvl="0" marL="0" rtl="0" algn="r">
                        <a:lnSpc>
                          <a:spcPct val="115000"/>
                        </a:lnSpc>
                        <a:spcBef>
                          <a:spcPts val="0"/>
                        </a:spcBef>
                        <a:spcAft>
                          <a:spcPts val="0"/>
                        </a:spcAft>
                        <a:buNone/>
                      </a:pPr>
                      <a:r>
                        <a:rPr lang="en" sz="800">
                          <a:latin typeface="Roboto"/>
                          <a:ea typeface="Roboto"/>
                          <a:cs typeface="Roboto"/>
                          <a:sym typeface="Roboto"/>
                        </a:rPr>
                        <a:t>0.974902</a:t>
                      </a:r>
                      <a:endParaRPr sz="800">
                        <a:latin typeface="Roboto"/>
                        <a:ea typeface="Roboto"/>
                        <a:cs typeface="Roboto"/>
                        <a:sym typeface="Roboto"/>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800">
                          <a:latin typeface="Roboto"/>
                          <a:ea typeface="Roboto"/>
                          <a:cs typeface="Roboto"/>
                          <a:sym typeface="Roboto"/>
                        </a:rPr>
                        <a:t>0.918602</a:t>
                      </a:r>
                      <a:endParaRPr sz="800">
                        <a:latin typeface="Roboto"/>
                        <a:ea typeface="Roboto"/>
                        <a:cs typeface="Roboto"/>
                        <a:sym typeface="Robo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sz="12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sz="1200"/>
                    </a:p>
                  </a:txBody>
                  <a:tcPr marT="19050" marB="19050" marR="28575" marL="2857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198975">
                <a:tc>
                  <a:txBody>
                    <a:bodyPr/>
                    <a:lstStyle/>
                    <a:p>
                      <a:pPr indent="0" lvl="0" marL="0" rtl="0" algn="r">
                        <a:lnSpc>
                          <a:spcPct val="115000"/>
                        </a:lnSpc>
                        <a:spcBef>
                          <a:spcPts val="0"/>
                        </a:spcBef>
                        <a:spcAft>
                          <a:spcPts val="0"/>
                        </a:spcAft>
                        <a:buNone/>
                      </a:pPr>
                      <a:r>
                        <a:rPr lang="en" sz="800">
                          <a:latin typeface="Roboto"/>
                          <a:ea typeface="Roboto"/>
                          <a:cs typeface="Roboto"/>
                          <a:sym typeface="Roboto"/>
                        </a:rPr>
                        <a:t>0.974648</a:t>
                      </a:r>
                      <a:endParaRPr sz="800">
                        <a:latin typeface="Roboto"/>
                        <a:ea typeface="Roboto"/>
                        <a:cs typeface="Roboto"/>
                        <a:sym typeface="Roboto"/>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800">
                          <a:latin typeface="Roboto"/>
                          <a:ea typeface="Roboto"/>
                          <a:cs typeface="Roboto"/>
                          <a:sym typeface="Roboto"/>
                        </a:rPr>
                        <a:t>0.878682</a:t>
                      </a:r>
                      <a:endParaRPr sz="800">
                        <a:latin typeface="Roboto"/>
                        <a:ea typeface="Roboto"/>
                        <a:cs typeface="Roboto"/>
                        <a:sym typeface="Robo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sz="12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sz="1200"/>
                    </a:p>
                  </a:txBody>
                  <a:tcPr marT="19050" marB="19050" marR="28575" marL="2857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198975">
                <a:tc>
                  <a:txBody>
                    <a:bodyPr/>
                    <a:lstStyle/>
                    <a:p>
                      <a:pPr indent="0" lvl="0" marL="0" rtl="0" algn="r">
                        <a:lnSpc>
                          <a:spcPct val="115000"/>
                        </a:lnSpc>
                        <a:spcBef>
                          <a:spcPts val="0"/>
                        </a:spcBef>
                        <a:spcAft>
                          <a:spcPts val="0"/>
                        </a:spcAft>
                        <a:buNone/>
                      </a:pPr>
                      <a:r>
                        <a:rPr lang="en" sz="800">
                          <a:latin typeface="Roboto"/>
                          <a:ea typeface="Roboto"/>
                          <a:cs typeface="Roboto"/>
                          <a:sym typeface="Roboto"/>
                        </a:rPr>
                        <a:t>0.988775</a:t>
                      </a:r>
                      <a:endParaRPr sz="800">
                        <a:latin typeface="Roboto"/>
                        <a:ea typeface="Roboto"/>
                        <a:cs typeface="Roboto"/>
                        <a:sym typeface="Roboto"/>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800">
                          <a:latin typeface="Roboto"/>
                          <a:ea typeface="Roboto"/>
                          <a:cs typeface="Roboto"/>
                          <a:sym typeface="Roboto"/>
                        </a:rPr>
                        <a:t>0.475646</a:t>
                      </a:r>
                      <a:endParaRPr sz="800">
                        <a:latin typeface="Roboto"/>
                        <a:ea typeface="Roboto"/>
                        <a:cs typeface="Roboto"/>
                        <a:sym typeface="Robo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sz="12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sz="1200"/>
                    </a:p>
                  </a:txBody>
                  <a:tcPr marT="19050" marB="19050" marR="28575" marL="2857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198975">
                <a:tc>
                  <a:txBody>
                    <a:bodyPr/>
                    <a:lstStyle/>
                    <a:p>
                      <a:pPr indent="0" lvl="0" marL="0" rtl="0" algn="l">
                        <a:spcBef>
                          <a:spcPts val="0"/>
                        </a:spcBef>
                        <a:spcAft>
                          <a:spcPts val="0"/>
                        </a:spcAft>
                        <a:buNone/>
                      </a:pPr>
                      <a:r>
                        <a:t/>
                      </a:r>
                      <a:endParaRPr sz="1200"/>
                    </a:p>
                  </a:txBody>
                  <a:tcPr marT="19050" marB="19050" marR="28575" marL="28575"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800">
                          <a:latin typeface="Roboto"/>
                          <a:ea typeface="Roboto"/>
                          <a:cs typeface="Roboto"/>
                          <a:sym typeface="Roboto"/>
                        </a:rPr>
                        <a:t>0.993201</a:t>
                      </a:r>
                      <a:endParaRPr sz="800">
                        <a:latin typeface="Roboto"/>
                        <a:ea typeface="Roboto"/>
                        <a:cs typeface="Roboto"/>
                        <a:sym typeface="Robo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sz="12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sz="1200"/>
                    </a:p>
                  </a:txBody>
                  <a:tcPr marT="19050" marB="19050" marR="28575" marL="2857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198975">
                <a:tc>
                  <a:txBody>
                    <a:bodyPr/>
                    <a:lstStyle/>
                    <a:p>
                      <a:pPr indent="0" lvl="0" marL="0" rtl="0" algn="l">
                        <a:spcBef>
                          <a:spcPts val="0"/>
                        </a:spcBef>
                        <a:spcAft>
                          <a:spcPts val="0"/>
                        </a:spcAft>
                        <a:buNone/>
                      </a:pPr>
                      <a:r>
                        <a:t/>
                      </a:r>
                      <a:endParaRPr sz="1200"/>
                    </a:p>
                  </a:txBody>
                  <a:tcPr marT="19050" marB="19050" marR="28575" marL="28575"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800">
                          <a:latin typeface="Roboto"/>
                          <a:ea typeface="Roboto"/>
                          <a:cs typeface="Roboto"/>
                          <a:sym typeface="Roboto"/>
                        </a:rPr>
                        <a:t>0.97345</a:t>
                      </a:r>
                      <a:endParaRPr sz="800">
                        <a:latin typeface="Roboto"/>
                        <a:ea typeface="Roboto"/>
                        <a:cs typeface="Roboto"/>
                        <a:sym typeface="Robo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sz="12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sz="1200"/>
                    </a:p>
                  </a:txBody>
                  <a:tcPr marT="19050" marB="19050" marR="28575" marL="2857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198975">
                <a:tc>
                  <a:txBody>
                    <a:bodyPr/>
                    <a:lstStyle/>
                    <a:p>
                      <a:pPr indent="0" lvl="0" marL="0" rtl="0" algn="l">
                        <a:spcBef>
                          <a:spcPts val="0"/>
                        </a:spcBef>
                        <a:spcAft>
                          <a:spcPts val="0"/>
                        </a:spcAft>
                        <a:buNone/>
                      </a:pPr>
                      <a:r>
                        <a:t/>
                      </a:r>
                      <a:endParaRPr sz="1200"/>
                    </a:p>
                  </a:txBody>
                  <a:tcPr marT="19050" marB="19050" marR="28575" marL="28575"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800">
                          <a:latin typeface="Roboto"/>
                          <a:ea typeface="Roboto"/>
                          <a:cs typeface="Roboto"/>
                          <a:sym typeface="Roboto"/>
                        </a:rPr>
                        <a:t>0.976405</a:t>
                      </a:r>
                      <a:endParaRPr sz="800">
                        <a:latin typeface="Roboto"/>
                        <a:ea typeface="Roboto"/>
                        <a:cs typeface="Roboto"/>
                        <a:sym typeface="Robo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sz="12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sz="1200"/>
                    </a:p>
                  </a:txBody>
                  <a:tcPr marT="19050" marB="19050" marR="28575" marL="2857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198975">
                <a:tc>
                  <a:txBody>
                    <a:bodyPr/>
                    <a:lstStyle/>
                    <a:p>
                      <a:pPr indent="0" lvl="0" marL="0" rtl="0" algn="l">
                        <a:spcBef>
                          <a:spcPts val="0"/>
                        </a:spcBef>
                        <a:spcAft>
                          <a:spcPts val="0"/>
                        </a:spcAft>
                        <a:buNone/>
                      </a:pPr>
                      <a:r>
                        <a:t/>
                      </a:r>
                      <a:endParaRPr sz="1200"/>
                    </a:p>
                  </a:txBody>
                  <a:tcPr marT="19050" marB="19050" marR="28575" marL="28575"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800">
                          <a:latin typeface="Roboto"/>
                          <a:ea typeface="Roboto"/>
                          <a:cs typeface="Roboto"/>
                          <a:sym typeface="Roboto"/>
                        </a:rPr>
                        <a:t>0.958026</a:t>
                      </a:r>
                      <a:endParaRPr sz="800">
                        <a:latin typeface="Roboto"/>
                        <a:ea typeface="Roboto"/>
                        <a:cs typeface="Roboto"/>
                        <a:sym typeface="Robo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sz="12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sz="1200"/>
                    </a:p>
                  </a:txBody>
                  <a:tcPr marT="19050" marB="19050" marR="28575" marL="2857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198975">
                <a:tc>
                  <a:txBody>
                    <a:bodyPr/>
                    <a:lstStyle/>
                    <a:p>
                      <a:pPr indent="0" lvl="0" marL="0" rtl="0" algn="l">
                        <a:spcBef>
                          <a:spcPts val="0"/>
                        </a:spcBef>
                        <a:spcAft>
                          <a:spcPts val="0"/>
                        </a:spcAft>
                        <a:buNone/>
                      </a:pPr>
                      <a:r>
                        <a:t/>
                      </a:r>
                      <a:endParaRPr sz="1200"/>
                    </a:p>
                  </a:txBody>
                  <a:tcPr marT="19050" marB="19050" marR="28575" marL="28575"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800">
                          <a:latin typeface="Roboto"/>
                          <a:ea typeface="Roboto"/>
                          <a:cs typeface="Roboto"/>
                          <a:sym typeface="Roboto"/>
                        </a:rPr>
                        <a:t>0.852758</a:t>
                      </a:r>
                      <a:endParaRPr sz="800">
                        <a:latin typeface="Roboto"/>
                        <a:ea typeface="Roboto"/>
                        <a:cs typeface="Roboto"/>
                        <a:sym typeface="Robo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sz="12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sz="1200"/>
                    </a:p>
                  </a:txBody>
                  <a:tcPr marT="19050" marB="19050" marR="28575" marL="2857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198975">
                <a:tc>
                  <a:txBody>
                    <a:bodyPr/>
                    <a:lstStyle/>
                    <a:p>
                      <a:pPr indent="0" lvl="0" marL="0" rtl="0" algn="l">
                        <a:spcBef>
                          <a:spcPts val="0"/>
                        </a:spcBef>
                        <a:spcAft>
                          <a:spcPts val="0"/>
                        </a:spcAft>
                        <a:buNone/>
                      </a:pPr>
                      <a:r>
                        <a:t/>
                      </a:r>
                      <a:endParaRPr sz="1200"/>
                    </a:p>
                  </a:txBody>
                  <a:tcPr marT="19050" marB="19050" marR="28575" marL="28575"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800">
                          <a:latin typeface="Roboto"/>
                          <a:ea typeface="Roboto"/>
                          <a:cs typeface="Roboto"/>
                          <a:sym typeface="Roboto"/>
                        </a:rPr>
                        <a:t>0.693998</a:t>
                      </a:r>
                      <a:endParaRPr sz="800">
                        <a:latin typeface="Roboto"/>
                        <a:ea typeface="Roboto"/>
                        <a:cs typeface="Roboto"/>
                        <a:sym typeface="Robo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sz="12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sz="1200"/>
                    </a:p>
                  </a:txBody>
                  <a:tcPr marT="19050" marB="19050" marR="28575" marL="2857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198975">
                <a:tc>
                  <a:txBody>
                    <a:bodyPr/>
                    <a:lstStyle/>
                    <a:p>
                      <a:pPr indent="0" lvl="0" marL="0" rtl="0" algn="l">
                        <a:spcBef>
                          <a:spcPts val="0"/>
                        </a:spcBef>
                        <a:spcAft>
                          <a:spcPts val="0"/>
                        </a:spcAft>
                        <a:buNone/>
                      </a:pPr>
                      <a:r>
                        <a:t/>
                      </a:r>
                      <a:endParaRPr sz="1200"/>
                    </a:p>
                  </a:txBody>
                  <a:tcPr marT="19050" marB="19050" marR="28575" marL="28575"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800">
                          <a:latin typeface="Roboto"/>
                          <a:ea typeface="Roboto"/>
                          <a:cs typeface="Roboto"/>
                          <a:sym typeface="Roboto"/>
                        </a:rPr>
                        <a:t>0.845337</a:t>
                      </a:r>
                      <a:endParaRPr sz="800">
                        <a:latin typeface="Roboto"/>
                        <a:ea typeface="Roboto"/>
                        <a:cs typeface="Roboto"/>
                        <a:sym typeface="Robo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sz="12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sz="1200"/>
                    </a:p>
                  </a:txBody>
                  <a:tcPr marT="19050" marB="19050" marR="28575" marL="2857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198975">
                <a:tc>
                  <a:txBody>
                    <a:bodyPr/>
                    <a:lstStyle/>
                    <a:p>
                      <a:pPr indent="0" lvl="0" marL="0" rtl="0" algn="l">
                        <a:spcBef>
                          <a:spcPts val="0"/>
                        </a:spcBef>
                        <a:spcAft>
                          <a:spcPts val="0"/>
                        </a:spcAft>
                        <a:buNone/>
                      </a:pPr>
                      <a:r>
                        <a:t/>
                      </a:r>
                      <a:endParaRPr sz="1200"/>
                    </a:p>
                  </a:txBody>
                  <a:tcPr marT="19050" marB="19050" marR="28575" marL="28575"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800">
                          <a:latin typeface="Roboto"/>
                          <a:ea typeface="Roboto"/>
                          <a:cs typeface="Roboto"/>
                          <a:sym typeface="Roboto"/>
                        </a:rPr>
                        <a:t>0.685255</a:t>
                      </a:r>
                      <a:endParaRPr sz="800">
                        <a:latin typeface="Roboto"/>
                        <a:ea typeface="Roboto"/>
                        <a:cs typeface="Roboto"/>
                        <a:sym typeface="Robo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sz="12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sz="1200"/>
                    </a:p>
                  </a:txBody>
                  <a:tcPr marT="19050" marB="19050" marR="28575" marL="2857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graphicFrame>
        <p:nvGraphicFramePr>
          <p:cNvPr id="421" name="Google Shape;421;g31bdafa8701_3_0"/>
          <p:cNvGraphicFramePr/>
          <p:nvPr/>
        </p:nvGraphicFramePr>
        <p:xfrm>
          <a:off x="605900" y="1434500"/>
          <a:ext cx="3000000" cy="3000000"/>
        </p:xfrm>
        <a:graphic>
          <a:graphicData uri="http://schemas.openxmlformats.org/drawingml/2006/table">
            <a:tbl>
              <a:tblPr>
                <a:noFill/>
                <a:tableStyleId>{A5629663-C9FF-4143-989D-A6EB3D8E49C7}</a:tableStyleId>
              </a:tblPr>
              <a:tblGrid>
                <a:gridCol w="1160200"/>
                <a:gridCol w="737575"/>
                <a:gridCol w="650500"/>
                <a:gridCol w="592100"/>
                <a:gridCol w="1351425"/>
              </a:tblGrid>
              <a:tr h="350550">
                <a:tc>
                  <a:txBody>
                    <a:bodyPr/>
                    <a:lstStyle/>
                    <a:p>
                      <a:pPr indent="0" lvl="0" marL="0" rtl="0" algn="l">
                        <a:spcBef>
                          <a:spcPts val="0"/>
                        </a:spcBef>
                        <a:spcAft>
                          <a:spcPts val="0"/>
                        </a:spcAft>
                        <a:buNone/>
                      </a:pPr>
                      <a:r>
                        <a:t/>
                      </a:r>
                      <a:endParaRPr>
                        <a:latin typeface="Roboto"/>
                        <a:ea typeface="Roboto"/>
                        <a:cs typeface="Roboto"/>
                        <a:sym typeface="Roboto"/>
                      </a:endParaRPr>
                    </a:p>
                  </a:txBody>
                  <a:tcPr marT="91425" marB="91425" marR="91425" marL="91425"/>
                </a:tc>
                <a:tc>
                  <a:txBody>
                    <a:bodyPr/>
                    <a:lstStyle/>
                    <a:p>
                      <a:pPr indent="0" lvl="0" marL="0" rtl="0" algn="r">
                        <a:lnSpc>
                          <a:spcPct val="115000"/>
                        </a:lnSpc>
                        <a:spcBef>
                          <a:spcPts val="0"/>
                        </a:spcBef>
                        <a:spcAft>
                          <a:spcPts val="0"/>
                        </a:spcAft>
                        <a:buNone/>
                      </a:pPr>
                      <a:r>
                        <a:rPr lang="en" sz="800">
                          <a:solidFill>
                            <a:schemeClr val="dk1"/>
                          </a:solidFill>
                          <a:latin typeface="Roboto"/>
                          <a:ea typeface="Roboto"/>
                          <a:cs typeface="Roboto"/>
                          <a:sym typeface="Roboto"/>
                        </a:rPr>
                        <a:t>Reflex Math</a:t>
                      </a:r>
                      <a:endParaRPr>
                        <a:latin typeface="Roboto"/>
                        <a:ea typeface="Roboto"/>
                        <a:cs typeface="Roboto"/>
                        <a:sym typeface="Roboto"/>
                      </a:endParaRPr>
                    </a:p>
                  </a:txBody>
                  <a:tcPr marT="91425" marB="0" marR="91425" marL="91425"/>
                </a:tc>
                <a:tc>
                  <a:txBody>
                    <a:bodyPr/>
                    <a:lstStyle/>
                    <a:p>
                      <a:pPr indent="0" lvl="0" marL="0" rtl="0" algn="r">
                        <a:lnSpc>
                          <a:spcPct val="115000"/>
                        </a:lnSpc>
                        <a:spcBef>
                          <a:spcPts val="0"/>
                        </a:spcBef>
                        <a:spcAft>
                          <a:spcPts val="0"/>
                        </a:spcAft>
                        <a:buNone/>
                      </a:pPr>
                      <a:r>
                        <a:rPr lang="en" sz="800">
                          <a:solidFill>
                            <a:schemeClr val="dk1"/>
                          </a:solidFill>
                          <a:latin typeface="Roboto"/>
                          <a:ea typeface="Roboto"/>
                          <a:cs typeface="Roboto"/>
                          <a:sym typeface="Roboto"/>
                        </a:rPr>
                        <a:t>IXL Math</a:t>
                      </a:r>
                      <a:endParaRPr>
                        <a:latin typeface="Roboto"/>
                        <a:ea typeface="Roboto"/>
                        <a:cs typeface="Roboto"/>
                        <a:sym typeface="Roboto"/>
                      </a:endParaRPr>
                    </a:p>
                  </a:txBody>
                  <a:tcPr marT="91425" marB="91425" marR="91425" marL="91425"/>
                </a:tc>
                <a:tc>
                  <a:txBody>
                    <a:bodyPr/>
                    <a:lstStyle/>
                    <a:p>
                      <a:pPr indent="0" lvl="0" marL="0" rtl="0" algn="r">
                        <a:lnSpc>
                          <a:spcPct val="115000"/>
                        </a:lnSpc>
                        <a:spcBef>
                          <a:spcPts val="0"/>
                        </a:spcBef>
                        <a:spcAft>
                          <a:spcPts val="0"/>
                        </a:spcAft>
                        <a:buClr>
                          <a:schemeClr val="dk1"/>
                        </a:buClr>
                        <a:buSzPts val="1100"/>
                        <a:buFont typeface="Arial"/>
                        <a:buNone/>
                      </a:pPr>
                      <a:r>
                        <a:rPr lang="en" sz="800">
                          <a:solidFill>
                            <a:schemeClr val="dk1"/>
                          </a:solidFill>
                          <a:latin typeface="Roboto"/>
                          <a:ea typeface="Roboto"/>
                          <a:cs typeface="Roboto"/>
                          <a:sym typeface="Roboto"/>
                        </a:rPr>
                        <a:t>Gender</a:t>
                      </a:r>
                      <a:endParaRPr>
                        <a:latin typeface="Roboto"/>
                        <a:ea typeface="Roboto"/>
                        <a:cs typeface="Roboto"/>
                        <a:sym typeface="Roboto"/>
                      </a:endParaRPr>
                    </a:p>
                  </a:txBody>
                  <a:tcPr marT="91425" marB="91425" marR="91425" marL="91425"/>
                </a:tc>
                <a:tc>
                  <a:txBody>
                    <a:bodyPr/>
                    <a:lstStyle/>
                    <a:p>
                      <a:pPr indent="0" lvl="0" marL="0" rtl="0" algn="r">
                        <a:lnSpc>
                          <a:spcPct val="115000"/>
                        </a:lnSpc>
                        <a:spcBef>
                          <a:spcPts val="0"/>
                        </a:spcBef>
                        <a:spcAft>
                          <a:spcPts val="0"/>
                        </a:spcAft>
                        <a:buNone/>
                      </a:pPr>
                      <a:r>
                        <a:rPr lang="en" sz="800">
                          <a:solidFill>
                            <a:schemeClr val="dk1"/>
                          </a:solidFill>
                          <a:latin typeface="Roboto"/>
                          <a:ea typeface="Roboto"/>
                          <a:cs typeface="Roboto"/>
                          <a:sym typeface="Roboto"/>
                        </a:rPr>
                        <a:t>English Language Learner</a:t>
                      </a:r>
                      <a:endParaRPr>
                        <a:latin typeface="Roboto"/>
                        <a:ea typeface="Roboto"/>
                        <a:cs typeface="Roboto"/>
                        <a:sym typeface="Roboto"/>
                      </a:endParaRPr>
                    </a:p>
                  </a:txBody>
                  <a:tcPr marT="91425" marB="91425" marR="91425" marL="91425"/>
                </a:tc>
              </a:tr>
              <a:tr h="190875">
                <a:tc>
                  <a:txBody>
                    <a:bodyPr/>
                    <a:lstStyle/>
                    <a:p>
                      <a:pPr indent="0" lvl="0" marL="0" rtl="0" algn="l">
                        <a:spcBef>
                          <a:spcPts val="0"/>
                        </a:spcBef>
                        <a:spcAft>
                          <a:spcPts val="0"/>
                        </a:spcAft>
                        <a:buNone/>
                      </a:pPr>
                      <a:r>
                        <a:rPr lang="en" sz="1000">
                          <a:latin typeface="Roboto"/>
                          <a:ea typeface="Roboto"/>
                          <a:cs typeface="Roboto"/>
                          <a:sym typeface="Roboto"/>
                        </a:rPr>
                        <a:t>Average Entropy</a:t>
                      </a:r>
                      <a:endParaRPr sz="1000">
                        <a:latin typeface="Roboto"/>
                        <a:ea typeface="Roboto"/>
                        <a:cs typeface="Roboto"/>
                        <a:sym typeface="Roboto"/>
                      </a:endParaRPr>
                    </a:p>
                  </a:txBody>
                  <a:tcPr marT="91425" marB="91425" marR="91425" marL="91425"/>
                </a:tc>
                <a:tc>
                  <a:txBody>
                    <a:bodyPr/>
                    <a:lstStyle/>
                    <a:p>
                      <a:pPr indent="0" lvl="0" marL="0" rtl="0" algn="r">
                        <a:lnSpc>
                          <a:spcPct val="115000"/>
                        </a:lnSpc>
                        <a:spcBef>
                          <a:spcPts val="0"/>
                        </a:spcBef>
                        <a:spcAft>
                          <a:spcPts val="0"/>
                        </a:spcAft>
                        <a:buClr>
                          <a:schemeClr val="dk1"/>
                        </a:buClr>
                        <a:buSzPts val="1100"/>
                        <a:buFont typeface="Arial"/>
                        <a:buNone/>
                      </a:pPr>
                      <a:r>
                        <a:rPr lang="en" sz="800">
                          <a:solidFill>
                            <a:schemeClr val="dk1"/>
                          </a:solidFill>
                          <a:latin typeface="Roboto"/>
                          <a:ea typeface="Roboto"/>
                          <a:cs typeface="Roboto"/>
                          <a:sym typeface="Roboto"/>
                        </a:rPr>
                        <a:t>0.</a:t>
                      </a:r>
                      <a:r>
                        <a:rPr lang="en" sz="800">
                          <a:solidFill>
                            <a:schemeClr val="dk1"/>
                          </a:solidFill>
                          <a:latin typeface="Roboto"/>
                          <a:ea typeface="Roboto"/>
                          <a:cs typeface="Roboto"/>
                          <a:sym typeface="Roboto"/>
                        </a:rPr>
                        <a:t>91759166</a:t>
                      </a:r>
                      <a:endParaRPr sz="1200">
                        <a:latin typeface="Roboto"/>
                        <a:ea typeface="Roboto"/>
                        <a:cs typeface="Roboto"/>
                        <a:sym typeface="Roboto"/>
                      </a:endParaRPr>
                    </a:p>
                  </a:txBody>
                  <a:tcPr marT="91425" marB="91425" marR="91425" marL="91425"/>
                </a:tc>
                <a:tc>
                  <a:txBody>
                    <a:bodyPr/>
                    <a:lstStyle/>
                    <a:p>
                      <a:pPr indent="0" lvl="0" marL="0" rtl="0" algn="r">
                        <a:lnSpc>
                          <a:spcPct val="115000"/>
                        </a:lnSpc>
                        <a:spcBef>
                          <a:spcPts val="0"/>
                        </a:spcBef>
                        <a:spcAft>
                          <a:spcPts val="0"/>
                        </a:spcAft>
                        <a:buNone/>
                      </a:pPr>
                      <a:r>
                        <a:rPr lang="en" sz="800">
                          <a:solidFill>
                            <a:schemeClr val="dk1"/>
                          </a:solidFill>
                          <a:latin typeface="Roboto"/>
                          <a:ea typeface="Roboto"/>
                          <a:cs typeface="Roboto"/>
                          <a:sym typeface="Roboto"/>
                        </a:rPr>
                        <a:t>0.842785</a:t>
                      </a:r>
                      <a:endParaRPr sz="1200">
                        <a:latin typeface="Roboto"/>
                        <a:ea typeface="Roboto"/>
                        <a:cs typeface="Roboto"/>
                        <a:sym typeface="Roboto"/>
                      </a:endParaRPr>
                    </a:p>
                  </a:txBody>
                  <a:tcPr marT="91425" marB="91425" marR="91425" marL="91425"/>
                </a:tc>
                <a:tc>
                  <a:txBody>
                    <a:bodyPr/>
                    <a:lstStyle/>
                    <a:p>
                      <a:pPr indent="0" lvl="0" marL="0" rtl="0" algn="r">
                        <a:lnSpc>
                          <a:spcPct val="115000"/>
                        </a:lnSpc>
                        <a:spcBef>
                          <a:spcPts val="0"/>
                        </a:spcBef>
                        <a:spcAft>
                          <a:spcPts val="0"/>
                        </a:spcAft>
                        <a:buNone/>
                      </a:pPr>
                      <a:r>
                        <a:rPr lang="en" sz="800">
                          <a:solidFill>
                            <a:schemeClr val="dk1"/>
                          </a:solidFill>
                          <a:latin typeface="Roboto"/>
                          <a:ea typeface="Roboto"/>
                          <a:cs typeface="Roboto"/>
                          <a:sym typeface="Roboto"/>
                        </a:rPr>
                        <a:t>0.86358</a:t>
                      </a:r>
                      <a:endParaRPr sz="1200">
                        <a:latin typeface="Roboto"/>
                        <a:ea typeface="Roboto"/>
                        <a:cs typeface="Roboto"/>
                        <a:sym typeface="Roboto"/>
                      </a:endParaRPr>
                    </a:p>
                  </a:txBody>
                  <a:tcPr marT="91425" marB="91425" marR="91425" marL="91425"/>
                </a:tc>
                <a:tc>
                  <a:txBody>
                    <a:bodyPr/>
                    <a:lstStyle/>
                    <a:p>
                      <a:pPr indent="0" lvl="0" marL="0" rtl="0" algn="r">
                        <a:lnSpc>
                          <a:spcPct val="115000"/>
                        </a:lnSpc>
                        <a:spcBef>
                          <a:spcPts val="0"/>
                        </a:spcBef>
                        <a:spcAft>
                          <a:spcPts val="0"/>
                        </a:spcAft>
                        <a:buNone/>
                      </a:pPr>
                      <a:r>
                        <a:rPr lang="en" sz="800">
                          <a:solidFill>
                            <a:schemeClr val="dk1"/>
                          </a:solidFill>
                          <a:latin typeface="Roboto"/>
                          <a:ea typeface="Roboto"/>
                          <a:cs typeface="Roboto"/>
                          <a:sym typeface="Roboto"/>
                        </a:rPr>
                        <a:t>0.7897082222</a:t>
                      </a:r>
                      <a:endParaRPr sz="1200">
                        <a:latin typeface="Roboto"/>
                        <a:ea typeface="Roboto"/>
                        <a:cs typeface="Roboto"/>
                        <a:sym typeface="Roboto"/>
                      </a:endParaRPr>
                    </a:p>
                  </a:txBody>
                  <a:tcPr marT="91425" marB="91425" marR="91425" marL="91425"/>
                </a:tc>
              </a:tr>
            </a:tbl>
          </a:graphicData>
        </a:graphic>
      </p:graphicFrame>
      <p:sp>
        <p:nvSpPr>
          <p:cNvPr id="422" name="Google Shape;422;g31bdafa8701_3_0"/>
          <p:cNvSpPr txBox="1"/>
          <p:nvPr/>
        </p:nvSpPr>
        <p:spPr>
          <a:xfrm>
            <a:off x="446375" y="2165950"/>
            <a:ext cx="29217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800">
              <a:solidFill>
                <a:schemeClr val="dk2"/>
              </a:solidFill>
            </a:endParaRPr>
          </a:p>
        </p:txBody>
      </p:sp>
      <p:sp>
        <p:nvSpPr>
          <p:cNvPr id="423" name="Google Shape;423;g31bdafa8701_3_0"/>
          <p:cNvSpPr txBox="1"/>
          <p:nvPr/>
        </p:nvSpPr>
        <p:spPr>
          <a:xfrm>
            <a:off x="446375" y="2275300"/>
            <a:ext cx="38871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222222"/>
                </a:solidFill>
                <a:latin typeface="Roboto"/>
                <a:ea typeface="Roboto"/>
                <a:cs typeface="Roboto"/>
                <a:sym typeface="Roboto"/>
              </a:rPr>
              <a:t>The Verdict:</a:t>
            </a:r>
            <a:endParaRPr b="1">
              <a:solidFill>
                <a:srgbClr val="222222"/>
              </a:solidFill>
              <a:latin typeface="Roboto"/>
              <a:ea typeface="Roboto"/>
              <a:cs typeface="Roboto"/>
              <a:sym typeface="Roboto"/>
            </a:endParaRPr>
          </a:p>
          <a:p>
            <a:pPr indent="-317500" lvl="0" marL="457200" rtl="0" algn="l">
              <a:spcBef>
                <a:spcPts val="0"/>
              </a:spcBef>
              <a:spcAft>
                <a:spcPts val="0"/>
              </a:spcAft>
              <a:buClr>
                <a:srgbClr val="222222"/>
              </a:buClr>
              <a:buSzPts val="1400"/>
              <a:buFont typeface="Roboto"/>
              <a:buChar char="●"/>
            </a:pPr>
            <a:r>
              <a:rPr lang="en">
                <a:solidFill>
                  <a:srgbClr val="222222"/>
                </a:solidFill>
                <a:latin typeface="Roboto"/>
                <a:ea typeface="Roboto"/>
                <a:cs typeface="Roboto"/>
                <a:sym typeface="Roboto"/>
              </a:rPr>
              <a:t>The model sees it’s decisions due to vendor usage to be not very predictive</a:t>
            </a:r>
            <a:endParaRPr>
              <a:solidFill>
                <a:srgbClr val="222222"/>
              </a:solidFill>
              <a:latin typeface="Roboto"/>
              <a:ea typeface="Roboto"/>
              <a:cs typeface="Roboto"/>
              <a:sym typeface="Roboto"/>
            </a:endParaRPr>
          </a:p>
          <a:p>
            <a:pPr indent="-317500" lvl="0" marL="457200" rtl="0" algn="l">
              <a:spcBef>
                <a:spcPts val="0"/>
              </a:spcBef>
              <a:spcAft>
                <a:spcPts val="0"/>
              </a:spcAft>
              <a:buClr>
                <a:srgbClr val="222222"/>
              </a:buClr>
              <a:buSzPts val="1400"/>
              <a:buFont typeface="Roboto"/>
              <a:buChar char="●"/>
            </a:pPr>
            <a:r>
              <a:rPr lang="en">
                <a:solidFill>
                  <a:srgbClr val="222222"/>
                </a:solidFill>
                <a:latin typeface="Roboto"/>
                <a:ea typeface="Roboto"/>
                <a:cs typeface="Roboto"/>
                <a:sym typeface="Roboto"/>
              </a:rPr>
              <a:t>IXL Math and Reflex Math are not shown to impact student success</a:t>
            </a:r>
            <a:endParaRPr>
              <a:solidFill>
                <a:srgbClr val="222222"/>
              </a:solidFill>
              <a:latin typeface="Roboto"/>
              <a:ea typeface="Roboto"/>
              <a:cs typeface="Roboto"/>
              <a:sym typeface="Roboto"/>
            </a:endParaRPr>
          </a:p>
        </p:txBody>
      </p:sp>
      <p:sp>
        <p:nvSpPr>
          <p:cNvPr id="424" name="Google Shape;424;g31bdafa8701_3_0"/>
          <p:cNvSpPr txBox="1"/>
          <p:nvPr>
            <p:ph idx="1" type="body"/>
          </p:nvPr>
        </p:nvSpPr>
        <p:spPr>
          <a:xfrm>
            <a:off x="202650" y="3881400"/>
            <a:ext cx="5562900" cy="1262100"/>
          </a:xfrm>
          <a:prstGeom prst="rect">
            <a:avLst/>
          </a:prstGeom>
        </p:spPr>
        <p:txBody>
          <a:bodyPr anchorCtr="0" anchor="t" bIns="91425" lIns="91425" spcFirstLastPara="1" rIns="91425" wrap="square" tIns="91425">
            <a:normAutofit/>
          </a:bodyPr>
          <a:lstStyle/>
          <a:p>
            <a:pPr indent="0" lvl="0" marL="0" rtl="0" algn="l">
              <a:lnSpc>
                <a:spcPct val="105000"/>
              </a:lnSpc>
              <a:spcBef>
                <a:spcPts val="0"/>
              </a:spcBef>
              <a:spcAft>
                <a:spcPts val="0"/>
              </a:spcAft>
              <a:buNone/>
            </a:pPr>
            <a:r>
              <a:rPr b="1" lang="en" sz="1300">
                <a:solidFill>
                  <a:schemeClr val="dk1"/>
                </a:solidFill>
                <a:latin typeface="Roboto"/>
                <a:ea typeface="Roboto"/>
                <a:cs typeface="Roboto"/>
                <a:sym typeface="Roboto"/>
              </a:rPr>
              <a:t>Accuracy of this model:</a:t>
            </a:r>
            <a:r>
              <a:rPr lang="en" sz="1300">
                <a:solidFill>
                  <a:schemeClr val="dk1"/>
                </a:solidFill>
                <a:latin typeface="Roboto"/>
                <a:ea typeface="Roboto"/>
                <a:cs typeface="Roboto"/>
                <a:sym typeface="Roboto"/>
              </a:rPr>
              <a:t> 70-74% (variance from varying the random split)</a:t>
            </a:r>
            <a:endParaRPr sz="1300">
              <a:solidFill>
                <a:schemeClr val="dk1"/>
              </a:solidFill>
              <a:latin typeface="Roboto"/>
              <a:ea typeface="Roboto"/>
              <a:cs typeface="Roboto"/>
              <a:sym typeface="Roboto"/>
            </a:endParaRPr>
          </a:p>
          <a:p>
            <a:pPr indent="0" lvl="0" marL="0" rtl="0" algn="l">
              <a:lnSpc>
                <a:spcPct val="105000"/>
              </a:lnSpc>
              <a:spcBef>
                <a:spcPts val="0"/>
              </a:spcBef>
              <a:spcAft>
                <a:spcPts val="0"/>
              </a:spcAft>
              <a:buNone/>
            </a:pPr>
            <a:r>
              <a:t/>
            </a:r>
            <a:endParaRPr sz="1300">
              <a:solidFill>
                <a:schemeClr val="dk1"/>
              </a:solidFill>
              <a:latin typeface="Roboto"/>
              <a:ea typeface="Roboto"/>
              <a:cs typeface="Roboto"/>
              <a:sym typeface="Roboto"/>
            </a:endParaRPr>
          </a:p>
        </p:txBody>
      </p:sp>
      <p:sp>
        <p:nvSpPr>
          <p:cNvPr id="425" name="Google Shape;425;g31bdafa8701_3_0"/>
          <p:cNvSpPr txBox="1"/>
          <p:nvPr>
            <p:ph type="title"/>
          </p:nvPr>
        </p:nvSpPr>
        <p:spPr>
          <a:xfrm>
            <a:off x="202650" y="3548075"/>
            <a:ext cx="4260300" cy="39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891"/>
              <a:buNone/>
            </a:pPr>
            <a:r>
              <a:rPr lang="en" sz="1618">
                <a:latin typeface="Montserrat"/>
                <a:ea typeface="Montserrat"/>
                <a:cs typeface="Montserrat"/>
                <a:sym typeface="Montserrat"/>
              </a:rPr>
              <a:t>How confident are we in this answer?</a:t>
            </a:r>
            <a:endParaRPr sz="1618">
              <a:latin typeface="Montserrat"/>
              <a:ea typeface="Montserrat"/>
              <a:cs typeface="Montserrat"/>
              <a:sym typeface="Montserrat"/>
            </a:endParaRPr>
          </a:p>
        </p:txBody>
      </p:sp>
      <p:grpSp>
        <p:nvGrpSpPr>
          <p:cNvPr id="426" name="Google Shape;426;g31bdafa8701_3_0"/>
          <p:cNvGrpSpPr/>
          <p:nvPr/>
        </p:nvGrpSpPr>
        <p:grpSpPr>
          <a:xfrm>
            <a:off x="568650" y="124118"/>
            <a:ext cx="548700" cy="572678"/>
            <a:chOff x="8049325" y="164100"/>
            <a:chExt cx="548700" cy="548700"/>
          </a:xfrm>
        </p:grpSpPr>
        <p:sp>
          <p:nvSpPr>
            <p:cNvPr id="427" name="Google Shape;427;g31bdafa8701_3_0"/>
            <p:cNvSpPr/>
            <p:nvPr/>
          </p:nvSpPr>
          <p:spPr>
            <a:xfrm>
              <a:off x="8049325" y="164100"/>
              <a:ext cx="548700" cy="548700"/>
            </a:xfrm>
            <a:prstGeom prst="ellipse">
              <a:avLst/>
            </a:prstGeom>
            <a:solidFill>
              <a:srgbClr val="002D4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28" name="Google Shape;428;g31bdafa8701_3_0"/>
            <p:cNvPicPr preferRelativeResize="0"/>
            <p:nvPr/>
          </p:nvPicPr>
          <p:blipFill rotWithShape="1">
            <a:blip r:embed="rId4">
              <a:alphaModFix/>
            </a:blip>
            <a:srcRect b="0" l="0" r="0" t="0"/>
            <a:stretch/>
          </p:blipFill>
          <p:spPr>
            <a:xfrm>
              <a:off x="8120825" y="320040"/>
              <a:ext cx="405700" cy="259650"/>
            </a:xfrm>
            <a:prstGeom prst="rect">
              <a:avLst/>
            </a:prstGeom>
            <a:noFill/>
            <a:ln>
              <a:noFill/>
            </a:ln>
          </p:spPr>
        </p:pic>
      </p:gr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32" name="Shape 432"/>
        <p:cNvGrpSpPr/>
        <p:nvPr/>
      </p:nvGrpSpPr>
      <p:grpSpPr>
        <a:xfrm>
          <a:off x="0" y="0"/>
          <a:ext cx="0" cy="0"/>
          <a:chOff x="0" y="0"/>
          <a:chExt cx="0" cy="0"/>
        </a:xfrm>
      </p:grpSpPr>
      <p:sp>
        <p:nvSpPr>
          <p:cNvPr id="433" name="Google Shape;433;g31bdafa8701_3_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Montserrat"/>
                <a:ea typeface="Montserrat"/>
                <a:cs typeface="Montserrat"/>
                <a:sym typeface="Montserrat"/>
              </a:rPr>
              <a:t>Overall findings for math products</a:t>
            </a:r>
            <a:endParaRPr>
              <a:latin typeface="Montserrat"/>
              <a:ea typeface="Montserrat"/>
              <a:cs typeface="Montserrat"/>
              <a:sym typeface="Montserrat"/>
            </a:endParaRPr>
          </a:p>
        </p:txBody>
      </p:sp>
      <p:sp>
        <p:nvSpPr>
          <p:cNvPr id="434" name="Google Shape;434;g31bdafa8701_3_1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i="1" lang="en" sz="1600">
                <a:solidFill>
                  <a:srgbClr val="666666"/>
                </a:solidFill>
                <a:latin typeface="Roboto"/>
                <a:ea typeface="Roboto"/>
                <a:cs typeface="Roboto"/>
                <a:sym typeface="Roboto"/>
              </a:rPr>
              <a:t>(We repeated this experiment across schools and gender subgroups and </a:t>
            </a:r>
            <a:r>
              <a:rPr i="1" lang="en" sz="1600">
                <a:solidFill>
                  <a:srgbClr val="666666"/>
                </a:solidFill>
                <a:latin typeface="Roboto"/>
                <a:ea typeface="Roboto"/>
                <a:cs typeface="Roboto"/>
                <a:sym typeface="Roboto"/>
              </a:rPr>
              <a:t>achieved</a:t>
            </a:r>
            <a:r>
              <a:rPr i="1" lang="en" sz="1600">
                <a:solidFill>
                  <a:srgbClr val="666666"/>
                </a:solidFill>
                <a:latin typeface="Roboto"/>
                <a:ea typeface="Roboto"/>
                <a:cs typeface="Roboto"/>
                <a:sym typeface="Roboto"/>
              </a:rPr>
              <a:t> similar results)</a:t>
            </a:r>
            <a:endParaRPr i="1" sz="1600">
              <a:solidFill>
                <a:srgbClr val="666666"/>
              </a:solidFill>
              <a:latin typeface="Roboto"/>
              <a:ea typeface="Roboto"/>
              <a:cs typeface="Roboto"/>
              <a:sym typeface="Roboto"/>
            </a:endParaRPr>
          </a:p>
          <a:p>
            <a:pPr indent="0" lvl="0" marL="0" rtl="0" algn="l">
              <a:spcBef>
                <a:spcPts val="0"/>
              </a:spcBef>
              <a:spcAft>
                <a:spcPts val="0"/>
              </a:spcAft>
              <a:buNone/>
            </a:pPr>
            <a:r>
              <a:t/>
            </a:r>
            <a:endParaRPr sz="1600">
              <a:solidFill>
                <a:schemeClr val="dk1"/>
              </a:solidFill>
              <a:latin typeface="Roboto"/>
              <a:ea typeface="Roboto"/>
              <a:cs typeface="Roboto"/>
              <a:sym typeface="Roboto"/>
            </a:endParaRPr>
          </a:p>
          <a:p>
            <a:pPr indent="0" lvl="0" marL="0" rtl="0" algn="l">
              <a:spcBef>
                <a:spcPts val="0"/>
              </a:spcBef>
              <a:spcAft>
                <a:spcPts val="0"/>
              </a:spcAft>
              <a:buNone/>
            </a:pPr>
            <a:r>
              <a:rPr lang="en" sz="1600">
                <a:solidFill>
                  <a:schemeClr val="dk1"/>
                </a:solidFill>
                <a:latin typeface="Roboto"/>
                <a:ea typeface="Roboto"/>
                <a:cs typeface="Roboto"/>
                <a:sym typeface="Roboto"/>
              </a:rPr>
              <a:t>Reflex Math and IXL Math usage are </a:t>
            </a:r>
            <a:r>
              <a:rPr b="1" lang="en" sz="1600">
                <a:solidFill>
                  <a:schemeClr val="dk1"/>
                </a:solidFill>
                <a:latin typeface="Roboto"/>
                <a:ea typeface="Roboto"/>
                <a:cs typeface="Roboto"/>
                <a:sym typeface="Roboto"/>
              </a:rPr>
              <a:t>not </a:t>
            </a:r>
            <a:r>
              <a:rPr lang="en" sz="1600">
                <a:solidFill>
                  <a:schemeClr val="dk1"/>
                </a:solidFill>
                <a:latin typeface="Roboto"/>
                <a:ea typeface="Roboto"/>
                <a:cs typeface="Roboto"/>
                <a:sym typeface="Roboto"/>
              </a:rPr>
              <a:t>shown to be predictive of </a:t>
            </a:r>
            <a:r>
              <a:rPr lang="en" sz="1600">
                <a:solidFill>
                  <a:schemeClr val="dk1"/>
                </a:solidFill>
                <a:latin typeface="Roboto"/>
                <a:ea typeface="Roboto"/>
                <a:cs typeface="Roboto"/>
                <a:sym typeface="Roboto"/>
              </a:rPr>
              <a:t>student</a:t>
            </a:r>
            <a:r>
              <a:rPr lang="en" sz="1600">
                <a:solidFill>
                  <a:schemeClr val="dk1"/>
                </a:solidFill>
                <a:latin typeface="Roboto"/>
                <a:ea typeface="Roboto"/>
                <a:cs typeface="Roboto"/>
                <a:sym typeface="Roboto"/>
              </a:rPr>
              <a:t> student math proficiency according to</a:t>
            </a:r>
            <a:endParaRPr sz="1600">
              <a:solidFill>
                <a:schemeClr val="dk1"/>
              </a:solidFill>
              <a:latin typeface="Roboto"/>
              <a:ea typeface="Roboto"/>
              <a:cs typeface="Roboto"/>
              <a:sym typeface="Roboto"/>
            </a:endParaRPr>
          </a:p>
          <a:p>
            <a:pPr indent="-330200" lvl="0" marL="457200" rtl="0" algn="l">
              <a:spcBef>
                <a:spcPts val="0"/>
              </a:spcBef>
              <a:spcAft>
                <a:spcPts val="0"/>
              </a:spcAft>
              <a:buClr>
                <a:schemeClr val="dk1"/>
              </a:buClr>
              <a:buSzPts val="1600"/>
              <a:buFont typeface="Roboto"/>
              <a:buChar char="●"/>
            </a:pPr>
            <a:r>
              <a:rPr lang="en" sz="1600">
                <a:solidFill>
                  <a:schemeClr val="dk1"/>
                </a:solidFill>
                <a:latin typeface="Roboto"/>
                <a:ea typeface="Roboto"/>
                <a:cs typeface="Roboto"/>
                <a:sym typeface="Roboto"/>
              </a:rPr>
              <a:t>Linear Correlation</a:t>
            </a:r>
            <a:endParaRPr sz="1600">
              <a:solidFill>
                <a:schemeClr val="dk1"/>
              </a:solidFill>
              <a:latin typeface="Roboto"/>
              <a:ea typeface="Roboto"/>
              <a:cs typeface="Roboto"/>
              <a:sym typeface="Roboto"/>
            </a:endParaRPr>
          </a:p>
          <a:p>
            <a:pPr indent="-330200" lvl="0" marL="457200" rtl="0" algn="l">
              <a:spcBef>
                <a:spcPts val="0"/>
              </a:spcBef>
              <a:spcAft>
                <a:spcPts val="0"/>
              </a:spcAft>
              <a:buClr>
                <a:schemeClr val="dk1"/>
              </a:buClr>
              <a:buSzPts val="1600"/>
              <a:buFont typeface="Roboto"/>
              <a:buChar char="●"/>
            </a:pPr>
            <a:r>
              <a:rPr lang="en" sz="1600">
                <a:solidFill>
                  <a:schemeClr val="dk1"/>
                </a:solidFill>
                <a:latin typeface="Roboto"/>
                <a:ea typeface="Roboto"/>
                <a:cs typeface="Roboto"/>
                <a:sym typeface="Roboto"/>
              </a:rPr>
              <a:t>Logistic Regression</a:t>
            </a:r>
            <a:endParaRPr sz="1600">
              <a:solidFill>
                <a:schemeClr val="dk1"/>
              </a:solidFill>
              <a:latin typeface="Roboto"/>
              <a:ea typeface="Roboto"/>
              <a:cs typeface="Roboto"/>
              <a:sym typeface="Roboto"/>
            </a:endParaRPr>
          </a:p>
          <a:p>
            <a:pPr indent="-330200" lvl="0" marL="457200" rtl="0" algn="l">
              <a:spcBef>
                <a:spcPts val="0"/>
              </a:spcBef>
              <a:spcAft>
                <a:spcPts val="0"/>
              </a:spcAft>
              <a:buClr>
                <a:schemeClr val="dk1"/>
              </a:buClr>
              <a:buSzPts val="1600"/>
              <a:buFont typeface="Roboto"/>
              <a:buChar char="●"/>
            </a:pPr>
            <a:r>
              <a:rPr lang="en" sz="1600">
                <a:solidFill>
                  <a:schemeClr val="dk1"/>
                </a:solidFill>
                <a:latin typeface="Roboto"/>
                <a:ea typeface="Roboto"/>
                <a:cs typeface="Roboto"/>
                <a:sym typeface="Roboto"/>
              </a:rPr>
              <a:t>Decision Tree Classifiers</a:t>
            </a:r>
            <a:endParaRPr sz="1600">
              <a:solidFill>
                <a:schemeClr val="dk1"/>
              </a:solidFill>
              <a:latin typeface="Roboto"/>
              <a:ea typeface="Roboto"/>
              <a:cs typeface="Roboto"/>
              <a:sym typeface="Roboto"/>
            </a:endParaRPr>
          </a:p>
          <a:p>
            <a:pPr indent="0" lvl="0" marL="0" rtl="0" algn="l">
              <a:spcBef>
                <a:spcPts val="0"/>
              </a:spcBef>
              <a:spcAft>
                <a:spcPts val="0"/>
              </a:spcAft>
              <a:buNone/>
            </a:pPr>
            <a:r>
              <a:t/>
            </a:r>
            <a:endParaRPr sz="1600">
              <a:solidFill>
                <a:schemeClr val="dk1"/>
              </a:solidFill>
              <a:latin typeface="Roboto"/>
              <a:ea typeface="Roboto"/>
              <a:cs typeface="Roboto"/>
              <a:sym typeface="Roboto"/>
            </a:endParaRPr>
          </a:p>
          <a:p>
            <a:pPr indent="0" lvl="0" marL="0" rtl="0" algn="l">
              <a:spcBef>
                <a:spcPts val="0"/>
              </a:spcBef>
              <a:spcAft>
                <a:spcPts val="0"/>
              </a:spcAft>
              <a:buNone/>
            </a:pPr>
            <a:r>
              <a:t/>
            </a:r>
            <a:endParaRPr sz="1600">
              <a:solidFill>
                <a:schemeClr val="dk1"/>
              </a:solidFill>
              <a:latin typeface="Roboto"/>
              <a:ea typeface="Roboto"/>
              <a:cs typeface="Roboto"/>
              <a:sym typeface="Roboto"/>
            </a:endParaRPr>
          </a:p>
          <a:p>
            <a:pPr indent="0" lvl="0" marL="0" rtl="0" algn="l">
              <a:spcBef>
                <a:spcPts val="0"/>
              </a:spcBef>
              <a:spcAft>
                <a:spcPts val="0"/>
              </a:spcAft>
              <a:buNone/>
            </a:pPr>
            <a:r>
              <a:rPr lang="en" sz="1600">
                <a:solidFill>
                  <a:schemeClr val="dk1"/>
                </a:solidFill>
                <a:latin typeface="Roboto"/>
                <a:ea typeface="Roboto"/>
                <a:cs typeface="Roboto"/>
                <a:sym typeface="Roboto"/>
              </a:rPr>
              <a:t>We do not recommend the use of these vendor products for improving student success.</a:t>
            </a:r>
            <a:endParaRPr sz="1600">
              <a:solidFill>
                <a:schemeClr val="dk1"/>
              </a:solidFill>
              <a:latin typeface="Roboto"/>
              <a:ea typeface="Roboto"/>
              <a:cs typeface="Roboto"/>
              <a:sym typeface="Roboto"/>
            </a:endParaRPr>
          </a:p>
        </p:txBody>
      </p:sp>
      <p:grpSp>
        <p:nvGrpSpPr>
          <p:cNvPr id="435" name="Google Shape;435;g31bdafa8701_3_18"/>
          <p:cNvGrpSpPr/>
          <p:nvPr/>
        </p:nvGrpSpPr>
        <p:grpSpPr>
          <a:xfrm>
            <a:off x="8057700" y="157543"/>
            <a:ext cx="548700" cy="572678"/>
            <a:chOff x="8049325" y="164100"/>
            <a:chExt cx="548700" cy="548700"/>
          </a:xfrm>
        </p:grpSpPr>
        <p:sp>
          <p:nvSpPr>
            <p:cNvPr id="436" name="Google Shape;436;g31bdafa8701_3_18"/>
            <p:cNvSpPr/>
            <p:nvPr/>
          </p:nvSpPr>
          <p:spPr>
            <a:xfrm>
              <a:off x="8049325" y="164100"/>
              <a:ext cx="548700" cy="548700"/>
            </a:xfrm>
            <a:prstGeom prst="ellipse">
              <a:avLst/>
            </a:prstGeom>
            <a:solidFill>
              <a:srgbClr val="002D4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37" name="Google Shape;437;g31bdafa8701_3_18"/>
            <p:cNvPicPr preferRelativeResize="0"/>
            <p:nvPr/>
          </p:nvPicPr>
          <p:blipFill rotWithShape="1">
            <a:blip r:embed="rId4">
              <a:alphaModFix/>
            </a:blip>
            <a:srcRect b="0" l="0" r="0" t="0"/>
            <a:stretch/>
          </p:blipFill>
          <p:spPr>
            <a:xfrm>
              <a:off x="8120825" y="320040"/>
              <a:ext cx="405700" cy="259650"/>
            </a:xfrm>
            <a:prstGeom prst="rect">
              <a:avLst/>
            </a:prstGeom>
            <a:noFill/>
            <a:ln>
              <a:noFill/>
            </a:ln>
          </p:spPr>
        </p:pic>
      </p:gr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41" name="Shape 441"/>
        <p:cNvGrpSpPr/>
        <p:nvPr/>
      </p:nvGrpSpPr>
      <p:grpSpPr>
        <a:xfrm>
          <a:off x="0" y="0"/>
          <a:ext cx="0" cy="0"/>
          <a:chOff x="0" y="0"/>
          <a:chExt cx="0" cy="0"/>
        </a:xfrm>
      </p:grpSpPr>
      <p:sp>
        <p:nvSpPr>
          <p:cNvPr id="442" name="Google Shape;442;g31bdafa8701_3_2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n" sz="2320">
                <a:latin typeface="Montserrat"/>
                <a:ea typeface="Montserrat"/>
                <a:cs typeface="Montserrat"/>
                <a:sym typeface="Montserrat"/>
              </a:rPr>
              <a:t>What about our other products?</a:t>
            </a:r>
            <a:endParaRPr sz="2320">
              <a:latin typeface="Montserrat"/>
              <a:ea typeface="Montserrat"/>
              <a:cs typeface="Montserrat"/>
              <a:sym typeface="Montserrat"/>
            </a:endParaRPr>
          </a:p>
        </p:txBody>
      </p:sp>
      <p:pic>
        <p:nvPicPr>
          <p:cNvPr id="443" name="Google Shape;443;g31bdafa8701_3_24"/>
          <p:cNvPicPr preferRelativeResize="0"/>
          <p:nvPr/>
        </p:nvPicPr>
        <p:blipFill>
          <a:blip r:embed="rId4">
            <a:alphaModFix/>
          </a:blip>
          <a:stretch>
            <a:fillRect/>
          </a:stretch>
        </p:blipFill>
        <p:spPr>
          <a:xfrm>
            <a:off x="1562766" y="2875925"/>
            <a:ext cx="3587083" cy="2139926"/>
          </a:xfrm>
          <a:prstGeom prst="rect">
            <a:avLst/>
          </a:prstGeom>
          <a:noFill/>
          <a:ln>
            <a:noFill/>
          </a:ln>
          <a:effectLst>
            <a:outerShdw blurRad="57150" rotWithShape="0" algn="bl" dir="5400000" dist="19050">
              <a:srgbClr val="000000">
                <a:alpha val="50000"/>
              </a:srgbClr>
            </a:outerShdw>
          </a:effectLst>
        </p:spPr>
      </p:pic>
      <p:sp>
        <p:nvSpPr>
          <p:cNvPr id="444" name="Google Shape;444;g31bdafa8701_3_24"/>
          <p:cNvSpPr txBox="1"/>
          <p:nvPr/>
        </p:nvSpPr>
        <p:spPr>
          <a:xfrm>
            <a:off x="96275" y="3248200"/>
            <a:ext cx="1466400" cy="65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D5A6BD"/>
                </a:solidFill>
                <a:latin typeface="Roboto"/>
                <a:ea typeface="Roboto"/>
                <a:cs typeface="Roboto"/>
                <a:sym typeface="Roboto"/>
              </a:rPr>
              <a:t>Due to smaller datasets for these subjects, these models were harder to fit. We are less confident in these models.</a:t>
            </a:r>
            <a:endParaRPr sz="900">
              <a:solidFill>
                <a:srgbClr val="D5A6BD"/>
              </a:solidFill>
              <a:latin typeface="Roboto"/>
              <a:ea typeface="Roboto"/>
              <a:cs typeface="Roboto"/>
              <a:sym typeface="Roboto"/>
            </a:endParaRPr>
          </a:p>
        </p:txBody>
      </p:sp>
      <p:sp>
        <p:nvSpPr>
          <p:cNvPr id="445" name="Google Shape;445;g31bdafa8701_3_24"/>
          <p:cNvSpPr txBox="1"/>
          <p:nvPr/>
        </p:nvSpPr>
        <p:spPr>
          <a:xfrm>
            <a:off x="311700" y="1017725"/>
            <a:ext cx="4718100" cy="1493100"/>
          </a:xfrm>
          <a:prstGeom prst="rect">
            <a:avLst/>
          </a:prstGeom>
          <a:noFill/>
          <a:ln>
            <a:noFill/>
          </a:ln>
        </p:spPr>
        <p:txBody>
          <a:bodyPr anchorCtr="0" anchor="t" bIns="91425" lIns="91425" spcFirstLastPara="1" rIns="91425" wrap="square" tIns="91425">
            <a:spAutoFit/>
          </a:bodyPr>
          <a:lstStyle/>
          <a:p>
            <a:pPr indent="-336550" lvl="0" marL="457200" rtl="0" algn="l">
              <a:spcBef>
                <a:spcPts val="0"/>
              </a:spcBef>
              <a:spcAft>
                <a:spcPts val="0"/>
              </a:spcAft>
              <a:buClr>
                <a:schemeClr val="dk1"/>
              </a:buClr>
              <a:buSzPts val="1700"/>
              <a:buFont typeface="Roboto"/>
              <a:buChar char="●"/>
            </a:pPr>
            <a:r>
              <a:rPr lang="en" sz="1700">
                <a:solidFill>
                  <a:schemeClr val="dk1"/>
                </a:solidFill>
                <a:latin typeface="Roboto"/>
                <a:ea typeface="Roboto"/>
                <a:cs typeface="Roboto"/>
                <a:sym typeface="Roboto"/>
              </a:rPr>
              <a:t>Logistic regression models for </a:t>
            </a:r>
            <a:r>
              <a:rPr lang="en" sz="1700">
                <a:solidFill>
                  <a:srgbClr val="CC1111"/>
                </a:solidFill>
                <a:latin typeface="Roboto"/>
                <a:ea typeface="Roboto"/>
                <a:cs typeface="Roboto"/>
                <a:sym typeface="Roboto"/>
              </a:rPr>
              <a:t>other vendors</a:t>
            </a:r>
            <a:r>
              <a:rPr lang="en" sz="1700">
                <a:solidFill>
                  <a:schemeClr val="dk1"/>
                </a:solidFill>
                <a:latin typeface="Roboto"/>
                <a:ea typeface="Roboto"/>
                <a:cs typeface="Roboto"/>
                <a:sym typeface="Roboto"/>
              </a:rPr>
              <a:t> returned similar values for their respective subjects</a:t>
            </a:r>
            <a:endParaRPr sz="1700">
              <a:solidFill>
                <a:schemeClr val="dk1"/>
              </a:solidFill>
              <a:latin typeface="Roboto"/>
              <a:ea typeface="Roboto"/>
              <a:cs typeface="Roboto"/>
              <a:sym typeface="Roboto"/>
            </a:endParaRPr>
          </a:p>
          <a:p>
            <a:pPr indent="-336550" lvl="0" marL="457200" rtl="0" algn="l">
              <a:spcBef>
                <a:spcPts val="0"/>
              </a:spcBef>
              <a:spcAft>
                <a:spcPts val="0"/>
              </a:spcAft>
              <a:buClr>
                <a:schemeClr val="dk1"/>
              </a:buClr>
              <a:buSzPts val="1700"/>
              <a:buFont typeface="Roboto"/>
              <a:buChar char="●"/>
            </a:pPr>
            <a:r>
              <a:rPr lang="en" sz="1700">
                <a:solidFill>
                  <a:schemeClr val="dk1"/>
                </a:solidFill>
                <a:latin typeface="Roboto"/>
                <a:ea typeface="Roboto"/>
                <a:cs typeface="Roboto"/>
                <a:sym typeface="Roboto"/>
              </a:rPr>
              <a:t>Vendor products consistently do not outperform other features</a:t>
            </a:r>
            <a:endParaRPr sz="1700">
              <a:solidFill>
                <a:schemeClr val="dk1"/>
              </a:solidFill>
              <a:latin typeface="Roboto"/>
              <a:ea typeface="Roboto"/>
              <a:cs typeface="Roboto"/>
              <a:sym typeface="Roboto"/>
            </a:endParaRPr>
          </a:p>
        </p:txBody>
      </p:sp>
      <p:sp>
        <p:nvSpPr>
          <p:cNvPr id="446" name="Google Shape;446;g31bdafa8701_3_24"/>
          <p:cNvSpPr/>
          <p:nvPr/>
        </p:nvSpPr>
        <p:spPr>
          <a:xfrm rot="-2700000">
            <a:off x="2708119" y="4565638"/>
            <a:ext cx="483661" cy="158675"/>
          </a:xfrm>
          <a:prstGeom prst="rect">
            <a:avLst/>
          </a:prstGeom>
          <a:noFill/>
          <a:ln cap="flat" cmpd="sng" w="952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447" name="Google Shape;447;g31bdafa8701_3_24"/>
          <p:cNvPicPr preferRelativeResize="0"/>
          <p:nvPr/>
        </p:nvPicPr>
        <p:blipFill>
          <a:blip r:embed="rId5">
            <a:alphaModFix/>
          </a:blip>
          <a:stretch>
            <a:fillRect/>
          </a:stretch>
        </p:blipFill>
        <p:spPr>
          <a:xfrm>
            <a:off x="5417200" y="2944893"/>
            <a:ext cx="3587101" cy="2139931"/>
          </a:xfrm>
          <a:prstGeom prst="rect">
            <a:avLst/>
          </a:prstGeom>
          <a:noFill/>
          <a:ln>
            <a:noFill/>
          </a:ln>
          <a:effectLst>
            <a:outerShdw blurRad="57150" rotWithShape="0" algn="bl" dir="5400000" dist="19050">
              <a:srgbClr val="000000">
                <a:alpha val="50000"/>
              </a:srgbClr>
            </a:outerShdw>
          </a:effectLst>
        </p:spPr>
      </p:pic>
      <p:sp>
        <p:nvSpPr>
          <p:cNvPr id="448" name="Google Shape;448;g31bdafa8701_3_24"/>
          <p:cNvSpPr/>
          <p:nvPr/>
        </p:nvSpPr>
        <p:spPr>
          <a:xfrm rot="-2700000">
            <a:off x="8085069" y="4600488"/>
            <a:ext cx="483661" cy="158675"/>
          </a:xfrm>
          <a:prstGeom prst="rect">
            <a:avLst/>
          </a:prstGeom>
          <a:noFill/>
          <a:ln cap="flat" cmpd="sng" w="952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nvGrpSpPr>
          <p:cNvPr id="449" name="Google Shape;449;g31bdafa8701_3_24"/>
          <p:cNvGrpSpPr/>
          <p:nvPr/>
        </p:nvGrpSpPr>
        <p:grpSpPr>
          <a:xfrm>
            <a:off x="5417212" y="735988"/>
            <a:ext cx="3587078" cy="2139926"/>
            <a:chOff x="2778462" y="402350"/>
            <a:chExt cx="3587078" cy="2139926"/>
          </a:xfrm>
        </p:grpSpPr>
        <p:pic>
          <p:nvPicPr>
            <p:cNvPr id="450" name="Google Shape;450;g31bdafa8701_3_24"/>
            <p:cNvPicPr preferRelativeResize="0"/>
            <p:nvPr/>
          </p:nvPicPr>
          <p:blipFill>
            <a:blip r:embed="rId6">
              <a:alphaModFix/>
            </a:blip>
            <a:stretch>
              <a:fillRect/>
            </a:stretch>
          </p:blipFill>
          <p:spPr>
            <a:xfrm>
              <a:off x="2778462" y="402350"/>
              <a:ext cx="3587078" cy="2139926"/>
            </a:xfrm>
            <a:prstGeom prst="rect">
              <a:avLst/>
            </a:prstGeom>
            <a:noFill/>
            <a:ln>
              <a:noFill/>
            </a:ln>
            <a:effectLst>
              <a:outerShdw blurRad="57150" rotWithShape="0" algn="bl" dir="5400000" dist="19050">
                <a:srgbClr val="000000">
                  <a:alpha val="50000"/>
                </a:srgbClr>
              </a:outerShdw>
            </a:effectLst>
          </p:spPr>
        </p:pic>
        <p:sp>
          <p:nvSpPr>
            <p:cNvPr id="451" name="Google Shape;451;g31bdafa8701_3_24"/>
            <p:cNvSpPr/>
            <p:nvPr/>
          </p:nvSpPr>
          <p:spPr>
            <a:xfrm rot="-2700000">
              <a:off x="4891969" y="2135088"/>
              <a:ext cx="483661" cy="158675"/>
            </a:xfrm>
            <a:prstGeom prst="rect">
              <a:avLst/>
            </a:prstGeom>
            <a:noFill/>
            <a:ln cap="flat" cmpd="sng" w="952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52" name="Google Shape;452;g31bdafa8701_3_24"/>
            <p:cNvSpPr/>
            <p:nvPr/>
          </p:nvSpPr>
          <p:spPr>
            <a:xfrm rot="-2700000">
              <a:off x="4432758" y="2082628"/>
              <a:ext cx="310986" cy="100551"/>
            </a:xfrm>
            <a:prstGeom prst="rect">
              <a:avLst/>
            </a:prstGeom>
            <a:noFill/>
            <a:ln cap="flat" cmpd="sng" w="952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453" name="Google Shape;453;g31bdafa8701_3_24"/>
          <p:cNvSpPr/>
          <p:nvPr/>
        </p:nvSpPr>
        <p:spPr>
          <a:xfrm rot="2133">
            <a:off x="1562765" y="2530861"/>
            <a:ext cx="483600" cy="158700"/>
          </a:xfrm>
          <a:prstGeom prst="rect">
            <a:avLst/>
          </a:prstGeom>
          <a:noFill/>
          <a:ln cap="flat" cmpd="sng" w="952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54" name="Google Shape;454;g31bdafa8701_3_24"/>
          <p:cNvSpPr txBox="1"/>
          <p:nvPr/>
        </p:nvSpPr>
        <p:spPr>
          <a:xfrm>
            <a:off x="2015963" y="2417750"/>
            <a:ext cx="27561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222222"/>
                </a:solidFill>
                <a:latin typeface="Roboto Light"/>
                <a:ea typeface="Roboto Light"/>
                <a:cs typeface="Roboto Light"/>
                <a:sym typeface="Roboto Light"/>
              </a:rPr>
              <a:t>= vendor product weight</a:t>
            </a:r>
            <a:endParaRPr sz="1200">
              <a:solidFill>
                <a:srgbClr val="222222"/>
              </a:solidFill>
              <a:latin typeface="Roboto Light"/>
              <a:ea typeface="Roboto Light"/>
              <a:cs typeface="Roboto Light"/>
              <a:sym typeface="Roboto Light"/>
            </a:endParaRPr>
          </a:p>
        </p:txBody>
      </p:sp>
      <p:sp>
        <p:nvSpPr>
          <p:cNvPr id="455" name="Google Shape;455;g31bdafa8701_3_24"/>
          <p:cNvSpPr/>
          <p:nvPr/>
        </p:nvSpPr>
        <p:spPr>
          <a:xfrm>
            <a:off x="4772075" y="3024869"/>
            <a:ext cx="328200" cy="309906"/>
          </a:xfrm>
          <a:prstGeom prst="rect">
            <a:avLst/>
          </a:prstGeom>
        </p:spPr>
        <p:txBody>
          <a:bodyPr>
            <a:prstTxWarp prst="textPlain"/>
          </a:bodyPr>
          <a:lstStyle/>
          <a:p>
            <a:pPr lvl="0" algn="ctr"/>
            <a:r>
              <a:rPr b="0" i="0">
                <a:ln cap="flat" cmpd="sng" w="9525">
                  <a:solidFill>
                    <a:srgbClr val="FF00FF"/>
                  </a:solidFill>
                  <a:prstDash val="solid"/>
                  <a:round/>
                  <a:headEnd len="sm" w="sm" type="none"/>
                  <a:tailEnd len="sm" w="sm" type="none"/>
                </a:ln>
                <a:solidFill>
                  <a:srgbClr val="FF00FF"/>
                </a:solidFill>
                <a:latin typeface="Arial"/>
              </a:rPr>
              <a:t>*</a:t>
            </a:r>
          </a:p>
        </p:txBody>
      </p:sp>
      <p:sp>
        <p:nvSpPr>
          <p:cNvPr id="456" name="Google Shape;456;g31bdafa8701_3_24"/>
          <p:cNvSpPr/>
          <p:nvPr/>
        </p:nvSpPr>
        <p:spPr>
          <a:xfrm>
            <a:off x="8613126" y="3024875"/>
            <a:ext cx="328200" cy="309900"/>
          </a:xfrm>
          <a:prstGeom prst="rect">
            <a:avLst/>
          </a:prstGeom>
        </p:spPr>
        <p:txBody>
          <a:bodyPr>
            <a:prstTxWarp prst="textPlain"/>
          </a:bodyPr>
          <a:lstStyle/>
          <a:p>
            <a:pPr lvl="0" algn="ctr"/>
            <a:r>
              <a:rPr b="0" i="0">
                <a:ln cap="flat" cmpd="sng" w="9525">
                  <a:solidFill>
                    <a:srgbClr val="FF00FF"/>
                  </a:solidFill>
                  <a:prstDash val="solid"/>
                  <a:round/>
                  <a:headEnd len="sm" w="sm" type="none"/>
                  <a:tailEnd len="sm" w="sm" type="none"/>
                </a:ln>
                <a:solidFill>
                  <a:srgbClr val="FF00FF"/>
                </a:solidFill>
                <a:latin typeface="Arial"/>
              </a:rPr>
              <a:t>*</a:t>
            </a:r>
          </a:p>
        </p:txBody>
      </p:sp>
      <p:sp>
        <p:nvSpPr>
          <p:cNvPr id="457" name="Google Shape;457;g31bdafa8701_3_24"/>
          <p:cNvSpPr/>
          <p:nvPr/>
        </p:nvSpPr>
        <p:spPr>
          <a:xfrm>
            <a:off x="20275" y="3248197"/>
            <a:ext cx="168389" cy="159000"/>
          </a:xfrm>
          <a:prstGeom prst="rect">
            <a:avLst/>
          </a:prstGeom>
        </p:spPr>
        <p:txBody>
          <a:bodyPr>
            <a:prstTxWarp prst="textPlain"/>
          </a:bodyPr>
          <a:lstStyle/>
          <a:p>
            <a:pPr lvl="0" algn="ctr"/>
            <a:r>
              <a:rPr b="0" i="0">
                <a:ln cap="flat" cmpd="sng" w="9525">
                  <a:solidFill>
                    <a:srgbClr val="FF00FF"/>
                  </a:solidFill>
                  <a:prstDash val="solid"/>
                  <a:round/>
                  <a:headEnd len="sm" w="sm" type="none"/>
                  <a:tailEnd len="sm" w="sm" type="none"/>
                </a:ln>
                <a:solidFill>
                  <a:srgbClr val="FF00FF"/>
                </a:solidFill>
                <a:latin typeface="Arial"/>
              </a:rPr>
              <a:t>*</a:t>
            </a:r>
          </a:p>
        </p:txBody>
      </p:sp>
      <p:grpSp>
        <p:nvGrpSpPr>
          <p:cNvPr id="458" name="Google Shape;458;g31bdafa8701_3_24"/>
          <p:cNvGrpSpPr/>
          <p:nvPr/>
        </p:nvGrpSpPr>
        <p:grpSpPr>
          <a:xfrm>
            <a:off x="8052550" y="127793"/>
            <a:ext cx="548700" cy="572678"/>
            <a:chOff x="8049325" y="164100"/>
            <a:chExt cx="548700" cy="548700"/>
          </a:xfrm>
        </p:grpSpPr>
        <p:sp>
          <p:nvSpPr>
            <p:cNvPr id="459" name="Google Shape;459;g31bdafa8701_3_24"/>
            <p:cNvSpPr/>
            <p:nvPr/>
          </p:nvSpPr>
          <p:spPr>
            <a:xfrm>
              <a:off x="8049325" y="164100"/>
              <a:ext cx="548700" cy="548700"/>
            </a:xfrm>
            <a:prstGeom prst="ellipse">
              <a:avLst/>
            </a:prstGeom>
            <a:solidFill>
              <a:srgbClr val="002D4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60" name="Google Shape;460;g31bdafa8701_3_24"/>
            <p:cNvPicPr preferRelativeResize="0"/>
            <p:nvPr/>
          </p:nvPicPr>
          <p:blipFill rotWithShape="1">
            <a:blip r:embed="rId7">
              <a:alphaModFix/>
            </a:blip>
            <a:srcRect b="0" l="0" r="0" t="0"/>
            <a:stretch/>
          </p:blipFill>
          <p:spPr>
            <a:xfrm>
              <a:off x="8120825" y="320040"/>
              <a:ext cx="405700" cy="259650"/>
            </a:xfrm>
            <a:prstGeom prst="rect">
              <a:avLst/>
            </a:prstGeom>
            <a:noFill/>
            <a:ln>
              <a:noFill/>
            </a:ln>
          </p:spPr>
        </p:pic>
      </p:gr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64" name="Shape 464"/>
        <p:cNvGrpSpPr/>
        <p:nvPr/>
      </p:nvGrpSpPr>
      <p:grpSpPr>
        <a:xfrm>
          <a:off x="0" y="0"/>
          <a:ext cx="0" cy="0"/>
          <a:chOff x="0" y="0"/>
          <a:chExt cx="0" cy="0"/>
        </a:xfrm>
      </p:grpSpPr>
      <p:sp>
        <p:nvSpPr>
          <p:cNvPr id="465" name="Google Shape;465;g31bdafa8701_3_5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320">
                <a:latin typeface="Montserrat"/>
                <a:ea typeface="Montserrat"/>
                <a:cs typeface="Montserrat"/>
                <a:sym typeface="Montserrat"/>
              </a:rPr>
              <a:t>What about our other products? </a:t>
            </a:r>
            <a:r>
              <a:rPr i="1" lang="en" sz="1620">
                <a:latin typeface="Montserrat"/>
                <a:ea typeface="Montserrat"/>
                <a:cs typeface="Montserrat"/>
                <a:sym typeface="Montserrat"/>
              </a:rPr>
              <a:t>cont.</a:t>
            </a:r>
            <a:endParaRPr i="1" sz="1620"/>
          </a:p>
        </p:txBody>
      </p:sp>
      <p:sp>
        <p:nvSpPr>
          <p:cNvPr id="466" name="Google Shape;466;g31bdafa8701_3_56"/>
          <p:cNvSpPr txBox="1"/>
          <p:nvPr>
            <p:ph idx="1" type="body"/>
          </p:nvPr>
        </p:nvSpPr>
        <p:spPr>
          <a:xfrm>
            <a:off x="311700" y="1152475"/>
            <a:ext cx="5200800" cy="3416400"/>
          </a:xfrm>
          <a:prstGeom prst="rect">
            <a:avLst/>
          </a:prstGeom>
        </p:spPr>
        <p:txBody>
          <a:bodyPr anchorCtr="0" anchor="t" bIns="91425" lIns="91425" spcFirstLastPara="1" rIns="91425" wrap="square" tIns="91425">
            <a:normAutofit/>
          </a:bodyPr>
          <a:lstStyle/>
          <a:p>
            <a:pPr indent="-336550" lvl="0" marL="457200" rtl="0" algn="l">
              <a:lnSpc>
                <a:spcPct val="100000"/>
              </a:lnSpc>
              <a:spcBef>
                <a:spcPts val="0"/>
              </a:spcBef>
              <a:spcAft>
                <a:spcPts val="0"/>
              </a:spcAft>
              <a:buClr>
                <a:schemeClr val="dk1"/>
              </a:buClr>
              <a:buSzPts val="1700"/>
              <a:buFont typeface="Roboto"/>
              <a:buChar char="●"/>
            </a:pPr>
            <a:r>
              <a:rPr lang="en" sz="1700">
                <a:solidFill>
                  <a:schemeClr val="dk1"/>
                </a:solidFill>
                <a:latin typeface="Roboto"/>
                <a:ea typeface="Roboto"/>
                <a:cs typeface="Roboto"/>
                <a:sym typeface="Roboto"/>
              </a:rPr>
              <a:t>Similarly, decision trees</a:t>
            </a:r>
            <a:r>
              <a:rPr lang="en" sz="1700">
                <a:solidFill>
                  <a:schemeClr val="dk1"/>
                </a:solidFill>
                <a:latin typeface="Roboto"/>
                <a:ea typeface="Roboto"/>
                <a:cs typeface="Roboto"/>
                <a:sym typeface="Roboto"/>
              </a:rPr>
              <a:t> for </a:t>
            </a:r>
            <a:r>
              <a:rPr lang="en" sz="1700">
                <a:solidFill>
                  <a:srgbClr val="CC1111"/>
                </a:solidFill>
                <a:latin typeface="Roboto"/>
                <a:ea typeface="Roboto"/>
                <a:cs typeface="Roboto"/>
                <a:sym typeface="Roboto"/>
              </a:rPr>
              <a:t>other vendors</a:t>
            </a:r>
            <a:r>
              <a:rPr lang="en" sz="1700">
                <a:solidFill>
                  <a:schemeClr val="dk1"/>
                </a:solidFill>
                <a:latin typeface="Roboto"/>
                <a:ea typeface="Roboto"/>
                <a:cs typeface="Roboto"/>
                <a:sym typeface="Roboto"/>
              </a:rPr>
              <a:t> had comparable average entropies</a:t>
            </a:r>
            <a:endParaRPr sz="1700">
              <a:solidFill>
                <a:schemeClr val="dk1"/>
              </a:solidFill>
              <a:latin typeface="Roboto"/>
              <a:ea typeface="Roboto"/>
              <a:cs typeface="Roboto"/>
              <a:sym typeface="Roboto"/>
            </a:endParaRPr>
          </a:p>
          <a:p>
            <a:pPr indent="-336550" lvl="0" marL="457200" rtl="0" algn="l">
              <a:lnSpc>
                <a:spcPct val="100000"/>
              </a:lnSpc>
              <a:spcBef>
                <a:spcPts val="0"/>
              </a:spcBef>
              <a:spcAft>
                <a:spcPts val="0"/>
              </a:spcAft>
              <a:buClr>
                <a:schemeClr val="dk1"/>
              </a:buClr>
              <a:buSzPts val="1700"/>
              <a:buFont typeface="Roboto"/>
              <a:buChar char="●"/>
            </a:pPr>
            <a:r>
              <a:rPr lang="en" sz="1700">
                <a:solidFill>
                  <a:schemeClr val="dk1"/>
                </a:solidFill>
                <a:latin typeface="Roboto"/>
                <a:ea typeface="Roboto"/>
                <a:cs typeface="Roboto"/>
                <a:sym typeface="Roboto"/>
              </a:rPr>
              <a:t>Vendor products consistently do not outperform other features in predictive value</a:t>
            </a:r>
            <a:endParaRPr sz="1700">
              <a:solidFill>
                <a:schemeClr val="dk1"/>
              </a:solidFill>
              <a:latin typeface="Roboto"/>
              <a:ea typeface="Roboto"/>
              <a:cs typeface="Roboto"/>
              <a:sym typeface="Roboto"/>
            </a:endParaRPr>
          </a:p>
          <a:p>
            <a:pPr indent="0" lvl="0" marL="0" rtl="0" algn="l">
              <a:spcBef>
                <a:spcPts val="0"/>
              </a:spcBef>
              <a:spcAft>
                <a:spcPts val="0"/>
              </a:spcAft>
              <a:buNone/>
            </a:pPr>
            <a:r>
              <a:t/>
            </a:r>
            <a:endParaRPr>
              <a:solidFill>
                <a:schemeClr val="dk1"/>
              </a:solidFill>
            </a:endParaRPr>
          </a:p>
        </p:txBody>
      </p:sp>
      <p:grpSp>
        <p:nvGrpSpPr>
          <p:cNvPr id="467" name="Google Shape;467;g31bdafa8701_3_56"/>
          <p:cNvGrpSpPr/>
          <p:nvPr/>
        </p:nvGrpSpPr>
        <p:grpSpPr>
          <a:xfrm>
            <a:off x="2314105" y="2904620"/>
            <a:ext cx="3213593" cy="1716597"/>
            <a:chOff x="5669975" y="1017725"/>
            <a:chExt cx="3326701" cy="1780333"/>
          </a:xfrm>
        </p:grpSpPr>
        <p:pic>
          <p:nvPicPr>
            <p:cNvPr id="468" name="Google Shape;468;g31bdafa8701_3_56"/>
            <p:cNvPicPr preferRelativeResize="0"/>
            <p:nvPr/>
          </p:nvPicPr>
          <p:blipFill>
            <a:blip r:embed="rId4">
              <a:alphaModFix/>
            </a:blip>
            <a:stretch>
              <a:fillRect/>
            </a:stretch>
          </p:blipFill>
          <p:spPr>
            <a:xfrm>
              <a:off x="5669975" y="1017725"/>
              <a:ext cx="3326701" cy="1780333"/>
            </a:xfrm>
            <a:prstGeom prst="rect">
              <a:avLst/>
            </a:prstGeom>
            <a:noFill/>
            <a:ln>
              <a:noFill/>
            </a:ln>
            <a:effectLst>
              <a:outerShdw blurRad="57150" rotWithShape="0" algn="bl" dir="5400000" dist="19050">
                <a:srgbClr val="000000">
                  <a:alpha val="50000"/>
                </a:srgbClr>
              </a:outerShdw>
            </a:effectLst>
          </p:spPr>
        </p:pic>
        <p:sp>
          <p:nvSpPr>
            <p:cNvPr id="469" name="Google Shape;469;g31bdafa8701_3_56"/>
            <p:cNvSpPr/>
            <p:nvPr/>
          </p:nvSpPr>
          <p:spPr>
            <a:xfrm rot="2010">
              <a:off x="6497525" y="2477501"/>
              <a:ext cx="1026300" cy="243300"/>
            </a:xfrm>
            <a:prstGeom prst="rect">
              <a:avLst/>
            </a:prstGeom>
            <a:noFill/>
            <a:ln cap="flat" cmpd="sng" w="952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pic>
        <p:nvPicPr>
          <p:cNvPr id="470" name="Google Shape;470;g31bdafa8701_3_56"/>
          <p:cNvPicPr preferRelativeResize="0"/>
          <p:nvPr/>
        </p:nvPicPr>
        <p:blipFill>
          <a:blip r:embed="rId5">
            <a:alphaModFix/>
          </a:blip>
          <a:stretch>
            <a:fillRect/>
          </a:stretch>
        </p:blipFill>
        <p:spPr>
          <a:xfrm>
            <a:off x="5669975" y="2904650"/>
            <a:ext cx="3326700" cy="1716648"/>
          </a:xfrm>
          <a:prstGeom prst="rect">
            <a:avLst/>
          </a:prstGeom>
          <a:noFill/>
          <a:ln>
            <a:noFill/>
          </a:ln>
          <a:effectLst>
            <a:outerShdw blurRad="57150" rotWithShape="0" algn="bl" dir="5400000" dist="19050">
              <a:srgbClr val="000000">
                <a:alpha val="50000"/>
              </a:srgbClr>
            </a:outerShdw>
          </a:effectLst>
        </p:spPr>
      </p:pic>
      <p:sp>
        <p:nvSpPr>
          <p:cNvPr id="471" name="Google Shape;471;g31bdafa8701_3_56"/>
          <p:cNvSpPr/>
          <p:nvPr/>
        </p:nvSpPr>
        <p:spPr>
          <a:xfrm rot="1572">
            <a:off x="6165925" y="4370450"/>
            <a:ext cx="1312200" cy="218400"/>
          </a:xfrm>
          <a:prstGeom prst="rect">
            <a:avLst/>
          </a:prstGeom>
          <a:noFill/>
          <a:ln cap="flat" cmpd="sng" w="952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nvGrpSpPr>
          <p:cNvPr id="472" name="Google Shape;472;g31bdafa8701_3_56"/>
          <p:cNvGrpSpPr/>
          <p:nvPr/>
        </p:nvGrpSpPr>
        <p:grpSpPr>
          <a:xfrm>
            <a:off x="5873009" y="860529"/>
            <a:ext cx="3123659" cy="1980327"/>
            <a:chOff x="2672853" y="2904650"/>
            <a:chExt cx="2707748" cy="1716650"/>
          </a:xfrm>
        </p:grpSpPr>
        <p:pic>
          <p:nvPicPr>
            <p:cNvPr id="473" name="Google Shape;473;g31bdafa8701_3_56"/>
            <p:cNvPicPr preferRelativeResize="0"/>
            <p:nvPr/>
          </p:nvPicPr>
          <p:blipFill>
            <a:blip r:embed="rId6">
              <a:alphaModFix/>
            </a:blip>
            <a:stretch>
              <a:fillRect/>
            </a:stretch>
          </p:blipFill>
          <p:spPr>
            <a:xfrm>
              <a:off x="2672853" y="2904650"/>
              <a:ext cx="2707748" cy="1716650"/>
            </a:xfrm>
            <a:prstGeom prst="rect">
              <a:avLst/>
            </a:prstGeom>
            <a:noFill/>
            <a:ln>
              <a:noFill/>
            </a:ln>
            <a:effectLst>
              <a:outerShdw blurRad="57150" rotWithShape="0" algn="bl" dir="5400000" dist="19050">
                <a:srgbClr val="000000">
                  <a:alpha val="50000"/>
                </a:srgbClr>
              </a:outerShdw>
            </a:effectLst>
          </p:spPr>
        </p:pic>
        <p:sp>
          <p:nvSpPr>
            <p:cNvPr id="474" name="Google Shape;474;g31bdafa8701_3_56"/>
            <p:cNvSpPr/>
            <p:nvPr/>
          </p:nvSpPr>
          <p:spPr>
            <a:xfrm rot="1810">
              <a:off x="3020050" y="4370450"/>
              <a:ext cx="1139400" cy="218400"/>
            </a:xfrm>
            <a:prstGeom prst="rect">
              <a:avLst/>
            </a:prstGeom>
            <a:noFill/>
            <a:ln cap="flat" cmpd="sng" w="9525">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75" name="Google Shape;475;g31bdafa8701_3_56"/>
            <p:cNvSpPr/>
            <p:nvPr/>
          </p:nvSpPr>
          <p:spPr>
            <a:xfrm rot="1740">
              <a:off x="3566800" y="4077150"/>
              <a:ext cx="592800" cy="218400"/>
            </a:xfrm>
            <a:prstGeom prst="rect">
              <a:avLst/>
            </a:prstGeom>
            <a:noFill/>
            <a:ln cap="flat" cmpd="sng" w="952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476" name="Google Shape;476;g31bdafa8701_3_56"/>
          <p:cNvSpPr txBox="1"/>
          <p:nvPr/>
        </p:nvSpPr>
        <p:spPr>
          <a:xfrm>
            <a:off x="96275" y="3248200"/>
            <a:ext cx="1466400" cy="65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D5A6BD"/>
                </a:solidFill>
                <a:latin typeface="Roboto"/>
                <a:ea typeface="Roboto"/>
                <a:cs typeface="Roboto"/>
                <a:sym typeface="Roboto"/>
              </a:rPr>
              <a:t>Due to smaller datasets for these subjects, these models were harder to fit. We are less confident in these models.</a:t>
            </a:r>
            <a:endParaRPr sz="900">
              <a:solidFill>
                <a:srgbClr val="D5A6BD"/>
              </a:solidFill>
              <a:latin typeface="Roboto"/>
              <a:ea typeface="Roboto"/>
              <a:cs typeface="Roboto"/>
              <a:sym typeface="Roboto"/>
            </a:endParaRPr>
          </a:p>
        </p:txBody>
      </p:sp>
      <p:sp>
        <p:nvSpPr>
          <p:cNvPr id="477" name="Google Shape;477;g31bdafa8701_3_56"/>
          <p:cNvSpPr/>
          <p:nvPr/>
        </p:nvSpPr>
        <p:spPr>
          <a:xfrm>
            <a:off x="20275" y="3248197"/>
            <a:ext cx="168389" cy="159000"/>
          </a:xfrm>
          <a:prstGeom prst="rect">
            <a:avLst/>
          </a:prstGeom>
        </p:spPr>
        <p:txBody>
          <a:bodyPr>
            <a:prstTxWarp prst="textPlain"/>
          </a:bodyPr>
          <a:lstStyle/>
          <a:p>
            <a:pPr lvl="0" algn="ctr"/>
            <a:r>
              <a:rPr b="0" i="0">
                <a:ln cap="flat" cmpd="sng" w="9525">
                  <a:solidFill>
                    <a:srgbClr val="FF00FF"/>
                  </a:solidFill>
                  <a:prstDash val="solid"/>
                  <a:round/>
                  <a:headEnd len="sm" w="sm" type="none"/>
                  <a:tailEnd len="sm" w="sm" type="none"/>
                </a:ln>
                <a:solidFill>
                  <a:srgbClr val="FF00FF"/>
                </a:solidFill>
                <a:latin typeface="Arial"/>
              </a:rPr>
              <a:t>*</a:t>
            </a:r>
          </a:p>
        </p:txBody>
      </p:sp>
      <p:sp>
        <p:nvSpPr>
          <p:cNvPr id="478" name="Google Shape;478;g31bdafa8701_3_56"/>
          <p:cNvSpPr/>
          <p:nvPr/>
        </p:nvSpPr>
        <p:spPr>
          <a:xfrm>
            <a:off x="2345500" y="2938300"/>
            <a:ext cx="267588" cy="252675"/>
          </a:xfrm>
          <a:prstGeom prst="rect">
            <a:avLst/>
          </a:prstGeom>
        </p:spPr>
        <p:txBody>
          <a:bodyPr>
            <a:prstTxWarp prst="textPlain"/>
          </a:bodyPr>
          <a:lstStyle/>
          <a:p>
            <a:pPr lvl="0" algn="ctr"/>
            <a:r>
              <a:rPr b="0" i="0">
                <a:ln cap="flat" cmpd="sng" w="9525">
                  <a:solidFill>
                    <a:srgbClr val="FF00FF"/>
                  </a:solidFill>
                  <a:prstDash val="solid"/>
                  <a:round/>
                  <a:headEnd len="sm" w="sm" type="none"/>
                  <a:tailEnd len="sm" w="sm" type="none"/>
                </a:ln>
                <a:solidFill>
                  <a:srgbClr val="FF00FF"/>
                </a:solidFill>
                <a:latin typeface="Arial"/>
              </a:rPr>
              <a:t>*</a:t>
            </a:r>
          </a:p>
        </p:txBody>
      </p:sp>
      <p:sp>
        <p:nvSpPr>
          <p:cNvPr id="479" name="Google Shape;479;g31bdafa8701_3_56"/>
          <p:cNvSpPr/>
          <p:nvPr/>
        </p:nvSpPr>
        <p:spPr>
          <a:xfrm>
            <a:off x="5715125" y="2938300"/>
            <a:ext cx="267588" cy="252675"/>
          </a:xfrm>
          <a:prstGeom prst="rect">
            <a:avLst/>
          </a:prstGeom>
        </p:spPr>
        <p:txBody>
          <a:bodyPr>
            <a:prstTxWarp prst="textPlain"/>
          </a:bodyPr>
          <a:lstStyle/>
          <a:p>
            <a:pPr lvl="0" algn="ctr"/>
            <a:r>
              <a:rPr b="0" i="0">
                <a:ln cap="flat" cmpd="sng" w="9525">
                  <a:solidFill>
                    <a:srgbClr val="FF00FF"/>
                  </a:solidFill>
                  <a:prstDash val="solid"/>
                  <a:round/>
                  <a:headEnd len="sm" w="sm" type="none"/>
                  <a:tailEnd len="sm" w="sm" type="none"/>
                </a:ln>
                <a:solidFill>
                  <a:srgbClr val="FF00FF"/>
                </a:solidFill>
                <a:latin typeface="Arial"/>
              </a:rPr>
              <a:t>*</a:t>
            </a:r>
          </a:p>
        </p:txBody>
      </p:sp>
      <p:cxnSp>
        <p:nvCxnSpPr>
          <p:cNvPr id="480" name="Google Shape;480;g31bdafa8701_3_56"/>
          <p:cNvCxnSpPr>
            <a:endCxn id="474" idx="1"/>
          </p:cNvCxnSpPr>
          <p:nvPr/>
        </p:nvCxnSpPr>
        <p:spPr>
          <a:xfrm>
            <a:off x="4970335" y="2624303"/>
            <a:ext cx="1303200" cy="52800"/>
          </a:xfrm>
          <a:prstGeom prst="straightConnector1">
            <a:avLst/>
          </a:prstGeom>
          <a:noFill/>
          <a:ln cap="flat" cmpd="sng" w="9525">
            <a:solidFill>
              <a:srgbClr val="4A86E8"/>
            </a:solidFill>
            <a:prstDash val="solid"/>
            <a:round/>
            <a:headEnd len="med" w="med" type="none"/>
            <a:tailEnd len="med" w="med" type="triangle"/>
          </a:ln>
          <a:effectLst>
            <a:outerShdw blurRad="57150" rotWithShape="0" algn="bl" dir="5400000" dist="19050">
              <a:srgbClr val="000000">
                <a:alpha val="50000"/>
              </a:srgbClr>
            </a:outerShdw>
          </a:effectLst>
        </p:spPr>
      </p:cxnSp>
      <p:sp>
        <p:nvSpPr>
          <p:cNvPr id="481" name="Google Shape;481;g31bdafa8701_3_56"/>
          <p:cNvSpPr txBox="1"/>
          <p:nvPr/>
        </p:nvSpPr>
        <p:spPr>
          <a:xfrm>
            <a:off x="1954700" y="2397975"/>
            <a:ext cx="3932400" cy="1108200"/>
          </a:xfrm>
          <a:prstGeom prst="rect">
            <a:avLst/>
          </a:prstGeom>
          <a:solidFill>
            <a:srgbClr val="D9D9D9"/>
          </a:solidFill>
          <a:ln cap="flat" cmpd="sng" w="9525">
            <a:solidFill>
              <a:schemeClr val="dk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rgbClr val="4A86E8"/>
                </a:solidFill>
                <a:latin typeface="Roboto"/>
                <a:ea typeface="Roboto"/>
                <a:cs typeface="Roboto"/>
                <a:sym typeface="Roboto"/>
              </a:rPr>
              <a:t>Possible exception - when investigated in detail, the model does not consistently point to either proficiency or lack thereof. This is still not a predictive feature for this model.</a:t>
            </a:r>
            <a:endParaRPr sz="1500">
              <a:solidFill>
                <a:srgbClr val="4A86E8"/>
              </a:solidFill>
              <a:latin typeface="Roboto"/>
              <a:ea typeface="Roboto"/>
              <a:cs typeface="Roboto"/>
              <a:sym typeface="Roboto"/>
            </a:endParaRPr>
          </a:p>
        </p:txBody>
      </p:sp>
      <p:grpSp>
        <p:nvGrpSpPr>
          <p:cNvPr id="482" name="Google Shape;482;g31bdafa8701_3_56"/>
          <p:cNvGrpSpPr/>
          <p:nvPr/>
        </p:nvGrpSpPr>
        <p:grpSpPr>
          <a:xfrm>
            <a:off x="8057700" y="149193"/>
            <a:ext cx="548700" cy="572678"/>
            <a:chOff x="8049325" y="164100"/>
            <a:chExt cx="548700" cy="548700"/>
          </a:xfrm>
        </p:grpSpPr>
        <p:sp>
          <p:nvSpPr>
            <p:cNvPr id="483" name="Google Shape;483;g31bdafa8701_3_56"/>
            <p:cNvSpPr/>
            <p:nvPr/>
          </p:nvSpPr>
          <p:spPr>
            <a:xfrm>
              <a:off x="8049325" y="164100"/>
              <a:ext cx="548700" cy="548700"/>
            </a:xfrm>
            <a:prstGeom prst="ellipse">
              <a:avLst/>
            </a:prstGeom>
            <a:solidFill>
              <a:srgbClr val="002D4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84" name="Google Shape;484;g31bdafa8701_3_56"/>
            <p:cNvPicPr preferRelativeResize="0"/>
            <p:nvPr/>
          </p:nvPicPr>
          <p:blipFill rotWithShape="1">
            <a:blip r:embed="rId7">
              <a:alphaModFix/>
            </a:blip>
            <a:srcRect b="0" l="0" r="0" t="0"/>
            <a:stretch/>
          </p:blipFill>
          <p:spPr>
            <a:xfrm>
              <a:off x="8120825" y="320040"/>
              <a:ext cx="405700" cy="259650"/>
            </a:xfrm>
            <a:prstGeom prst="rect">
              <a:avLst/>
            </a:prstGeom>
            <a:noFill/>
            <a:ln>
              <a:noFill/>
            </a:ln>
          </p:spPr>
        </p:pic>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1"/>
                                        </p:tgtEl>
                                        <p:attrNameLst>
                                          <p:attrName>style.visibility</p:attrName>
                                        </p:attrNameLst>
                                      </p:cBhvr>
                                      <p:to>
                                        <p:strVal val="visible"/>
                                      </p:to>
                                    </p:set>
                                    <p:animEffect filter="fade" transition="in">
                                      <p:cBhvr>
                                        <p:cTn dur="300"/>
                                        <p:tgtEl>
                                          <p:spTgt spid="481"/>
                                        </p:tgtEl>
                                      </p:cBhvr>
                                    </p:animEffect>
                                  </p:childTnLst>
                                </p:cTn>
                              </p:par>
                              <p:par>
                                <p:cTn fill="hold" nodeType="withEffect" presetClass="entr" presetID="10" presetSubtype="0">
                                  <p:stCondLst>
                                    <p:cond delay="0"/>
                                  </p:stCondLst>
                                  <p:childTnLst>
                                    <p:set>
                                      <p:cBhvr>
                                        <p:cTn dur="1" fill="hold">
                                          <p:stCondLst>
                                            <p:cond delay="0"/>
                                          </p:stCondLst>
                                        </p:cTn>
                                        <p:tgtEl>
                                          <p:spTgt spid="480"/>
                                        </p:tgtEl>
                                        <p:attrNameLst>
                                          <p:attrName>style.visibility</p:attrName>
                                        </p:attrNameLst>
                                      </p:cBhvr>
                                      <p:to>
                                        <p:strVal val="visible"/>
                                      </p:to>
                                    </p:set>
                                    <p:animEffect filter="fade" transition="in">
                                      <p:cBhvr>
                                        <p:cTn dur="1000"/>
                                        <p:tgtEl>
                                          <p:spTgt spid="48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88" name="Shape 488"/>
        <p:cNvGrpSpPr/>
        <p:nvPr/>
      </p:nvGrpSpPr>
      <p:grpSpPr>
        <a:xfrm>
          <a:off x="0" y="0"/>
          <a:ext cx="0" cy="0"/>
          <a:chOff x="0" y="0"/>
          <a:chExt cx="0" cy="0"/>
        </a:xfrm>
      </p:grpSpPr>
      <p:sp>
        <p:nvSpPr>
          <p:cNvPr id="489" name="Google Shape;489;g31ef7013a27_2_0"/>
          <p:cNvSpPr txBox="1"/>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800">
                <a:solidFill>
                  <a:schemeClr val="dk1"/>
                </a:solidFill>
                <a:latin typeface="Montserrat Medium"/>
                <a:ea typeface="Montserrat Medium"/>
                <a:cs typeface="Montserrat Medium"/>
                <a:sym typeface="Montserrat Medium"/>
              </a:rPr>
              <a:t>Final Results</a:t>
            </a:r>
            <a:endParaRPr sz="2800">
              <a:solidFill>
                <a:srgbClr val="002D45"/>
              </a:solidFill>
              <a:latin typeface="Montserrat"/>
              <a:ea typeface="Montserrat"/>
              <a:cs typeface="Montserrat"/>
              <a:sym typeface="Montserrat"/>
            </a:endParaRPr>
          </a:p>
        </p:txBody>
      </p:sp>
      <p:sp>
        <p:nvSpPr>
          <p:cNvPr id="490" name="Google Shape;490;g31ef7013a27_2_0"/>
          <p:cNvSpPr txBox="1"/>
          <p:nvPr/>
        </p:nvSpPr>
        <p:spPr>
          <a:xfrm>
            <a:off x="311700" y="1247150"/>
            <a:ext cx="4260300" cy="3329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latin typeface="Roboto"/>
                <a:ea typeface="Roboto"/>
                <a:cs typeface="Roboto"/>
                <a:sym typeface="Roboto"/>
              </a:rPr>
              <a:t>With the data provided, we did not find significant predictors of student success from usage of the given vendor products.</a:t>
            </a:r>
            <a:endParaRPr>
              <a:solidFill>
                <a:schemeClr val="dk1"/>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latin typeface="Roboto"/>
                <a:ea typeface="Roboto"/>
                <a:cs typeface="Roboto"/>
                <a:sym typeface="Roboto"/>
              </a:rPr>
              <a:t>Consistently, across multiple model types, label types, and populations, the students of District 18 were not shown to benefit from the use of vendor products.</a:t>
            </a:r>
            <a:endParaRPr>
              <a:solidFill>
                <a:schemeClr val="dk2"/>
              </a:solidFill>
              <a:latin typeface="Open Sans Light"/>
              <a:ea typeface="Open Sans Light"/>
              <a:cs typeface="Open Sans Light"/>
              <a:sym typeface="Open Sans Light"/>
            </a:endParaRPr>
          </a:p>
          <a:p>
            <a:pPr indent="0" lvl="0" marL="0" rtl="0" algn="l">
              <a:lnSpc>
                <a:spcPct val="115000"/>
              </a:lnSpc>
              <a:spcBef>
                <a:spcPts val="0"/>
              </a:spcBef>
              <a:spcAft>
                <a:spcPts val="600"/>
              </a:spcAft>
              <a:buNone/>
            </a:pPr>
            <a:r>
              <a:t/>
            </a:r>
            <a:endParaRPr>
              <a:solidFill>
                <a:schemeClr val="dk2"/>
              </a:solidFill>
              <a:latin typeface="Open Sans Light"/>
              <a:ea typeface="Open Sans Light"/>
              <a:cs typeface="Open Sans Light"/>
              <a:sym typeface="Open Sans Light"/>
            </a:endParaRPr>
          </a:p>
        </p:txBody>
      </p:sp>
      <p:pic>
        <p:nvPicPr>
          <p:cNvPr id="491" name="Google Shape;491;g31ef7013a27_2_0"/>
          <p:cNvPicPr preferRelativeResize="0"/>
          <p:nvPr/>
        </p:nvPicPr>
        <p:blipFill>
          <a:blip r:embed="rId4">
            <a:alphaModFix/>
          </a:blip>
          <a:stretch>
            <a:fillRect/>
          </a:stretch>
        </p:blipFill>
        <p:spPr>
          <a:xfrm>
            <a:off x="4572000" y="1247150"/>
            <a:ext cx="3714025" cy="2474025"/>
          </a:xfrm>
          <a:prstGeom prst="rect">
            <a:avLst/>
          </a:prstGeom>
          <a:noFill/>
          <a:ln>
            <a:noFill/>
          </a:ln>
        </p:spPr>
      </p:pic>
      <p:grpSp>
        <p:nvGrpSpPr>
          <p:cNvPr id="492" name="Google Shape;492;g31ef7013a27_2_0"/>
          <p:cNvGrpSpPr/>
          <p:nvPr/>
        </p:nvGrpSpPr>
        <p:grpSpPr>
          <a:xfrm>
            <a:off x="8057700" y="149193"/>
            <a:ext cx="548700" cy="572678"/>
            <a:chOff x="8049325" y="164100"/>
            <a:chExt cx="548700" cy="548700"/>
          </a:xfrm>
        </p:grpSpPr>
        <p:sp>
          <p:nvSpPr>
            <p:cNvPr id="493" name="Google Shape;493;g31ef7013a27_2_0"/>
            <p:cNvSpPr/>
            <p:nvPr/>
          </p:nvSpPr>
          <p:spPr>
            <a:xfrm>
              <a:off x="8049325" y="164100"/>
              <a:ext cx="548700" cy="548700"/>
            </a:xfrm>
            <a:prstGeom prst="ellipse">
              <a:avLst/>
            </a:prstGeom>
            <a:solidFill>
              <a:srgbClr val="002D4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94" name="Google Shape;494;g31ef7013a27_2_0"/>
            <p:cNvPicPr preferRelativeResize="0"/>
            <p:nvPr/>
          </p:nvPicPr>
          <p:blipFill rotWithShape="1">
            <a:blip r:embed="rId5">
              <a:alphaModFix/>
            </a:blip>
            <a:srcRect b="0" l="0" r="0" t="0"/>
            <a:stretch/>
          </p:blipFill>
          <p:spPr>
            <a:xfrm>
              <a:off x="8120825" y="320040"/>
              <a:ext cx="405700" cy="259650"/>
            </a:xfrm>
            <a:prstGeom prst="rect">
              <a:avLst/>
            </a:prstGeom>
            <a:noFill/>
            <a:ln>
              <a:noFill/>
            </a:ln>
          </p:spPr>
        </p:pic>
      </p:gr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98" name="Shape 498"/>
        <p:cNvGrpSpPr/>
        <p:nvPr/>
      </p:nvGrpSpPr>
      <p:grpSpPr>
        <a:xfrm>
          <a:off x="0" y="0"/>
          <a:ext cx="0" cy="0"/>
          <a:chOff x="0" y="0"/>
          <a:chExt cx="0" cy="0"/>
        </a:xfrm>
      </p:grpSpPr>
      <p:sp>
        <p:nvSpPr>
          <p:cNvPr id="499" name="Google Shape;499;p25"/>
          <p:cNvSpPr txBox="1"/>
          <p:nvPr/>
        </p:nvSpPr>
        <p:spPr>
          <a:xfrm>
            <a:off x="311700" y="2028304"/>
            <a:ext cx="8520600" cy="10869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5000">
                <a:solidFill>
                  <a:schemeClr val="dk1"/>
                </a:solidFill>
                <a:latin typeface="Roboto"/>
                <a:ea typeface="Roboto"/>
                <a:cs typeface="Roboto"/>
                <a:sym typeface="Roboto"/>
              </a:rPr>
              <a:t>Final Thoughts</a:t>
            </a:r>
            <a:endParaRPr b="1" sz="5000">
              <a:solidFill>
                <a:schemeClr val="dk1"/>
              </a:solidFill>
              <a:latin typeface="Roboto"/>
              <a:ea typeface="Roboto"/>
              <a:cs typeface="Roboto"/>
              <a:sym typeface="Robo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9" name="Shape 79"/>
        <p:cNvGrpSpPr/>
        <p:nvPr/>
      </p:nvGrpSpPr>
      <p:grpSpPr>
        <a:xfrm>
          <a:off x="0" y="0"/>
          <a:ext cx="0" cy="0"/>
          <a:chOff x="0" y="0"/>
          <a:chExt cx="0" cy="0"/>
        </a:xfrm>
      </p:grpSpPr>
      <p:sp>
        <p:nvSpPr>
          <p:cNvPr id="80" name="Google Shape;80;p7"/>
          <p:cNvSpPr txBox="1"/>
          <p:nvPr/>
        </p:nvSpPr>
        <p:spPr>
          <a:xfrm>
            <a:off x="311700" y="773475"/>
            <a:ext cx="8520600" cy="572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800"/>
              <a:buFont typeface="Arial"/>
              <a:buNone/>
            </a:pPr>
            <a:r>
              <a:rPr i="0" lang="en" sz="2800" u="none" cap="none" strike="noStrike">
                <a:solidFill>
                  <a:schemeClr val="dk1"/>
                </a:solidFill>
                <a:latin typeface="Montserrat Medium"/>
                <a:ea typeface="Montserrat Medium"/>
                <a:cs typeface="Montserrat Medium"/>
                <a:sym typeface="Montserrat Medium"/>
              </a:rPr>
              <a:t>Our AI Studio TA and Challenge Advisors</a:t>
            </a:r>
            <a:endParaRPr i="0" sz="2800" u="none" cap="none" strike="noStrike">
              <a:solidFill>
                <a:schemeClr val="dk1"/>
              </a:solidFill>
              <a:latin typeface="Montserrat Medium"/>
              <a:ea typeface="Montserrat Medium"/>
              <a:cs typeface="Montserrat Medium"/>
              <a:sym typeface="Montserrat Medium"/>
            </a:endParaRPr>
          </a:p>
        </p:txBody>
      </p:sp>
      <p:sp>
        <p:nvSpPr>
          <p:cNvPr id="81" name="Google Shape;81;p7"/>
          <p:cNvSpPr txBox="1"/>
          <p:nvPr/>
        </p:nvSpPr>
        <p:spPr>
          <a:xfrm>
            <a:off x="803939" y="3416089"/>
            <a:ext cx="2458200" cy="733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300"/>
              </a:spcAft>
              <a:buClr>
                <a:srgbClr val="000000"/>
              </a:buClr>
              <a:buSzPts val="1400"/>
              <a:buFont typeface="Arial"/>
              <a:buNone/>
            </a:pPr>
            <a:r>
              <a:rPr b="1" lang="en">
                <a:solidFill>
                  <a:schemeClr val="dk1"/>
                </a:solidFill>
                <a:latin typeface="Roboto"/>
                <a:ea typeface="Roboto"/>
                <a:cs typeface="Roboto"/>
                <a:sym typeface="Roboto"/>
              </a:rPr>
              <a:t>Dominic Diaz</a:t>
            </a:r>
            <a:br>
              <a:rPr b="1" i="0" lang="en" sz="1400" u="none" cap="none" strike="noStrike">
                <a:solidFill>
                  <a:schemeClr val="dk1"/>
                </a:solidFill>
                <a:latin typeface="Roboto"/>
                <a:ea typeface="Roboto"/>
                <a:cs typeface="Roboto"/>
                <a:sym typeface="Roboto"/>
              </a:rPr>
            </a:br>
            <a:r>
              <a:rPr i="0" lang="en" sz="1400" u="none" cap="none" strike="noStrike">
                <a:solidFill>
                  <a:schemeClr val="dk1"/>
                </a:solidFill>
                <a:latin typeface="Roboto Light"/>
                <a:ea typeface="Roboto Light"/>
                <a:cs typeface="Roboto Light"/>
                <a:sym typeface="Roboto Light"/>
              </a:rPr>
              <a:t>AI Studio TA</a:t>
            </a:r>
            <a:endParaRPr i="0" sz="1400" u="none" cap="none" strike="noStrike">
              <a:solidFill>
                <a:schemeClr val="dk1"/>
              </a:solidFill>
              <a:latin typeface="Roboto Light"/>
              <a:ea typeface="Roboto Light"/>
              <a:cs typeface="Roboto Light"/>
              <a:sym typeface="Roboto Light"/>
            </a:endParaRPr>
          </a:p>
        </p:txBody>
      </p:sp>
      <p:sp>
        <p:nvSpPr>
          <p:cNvPr id="82" name="Google Shape;82;p7"/>
          <p:cNvSpPr txBox="1"/>
          <p:nvPr/>
        </p:nvSpPr>
        <p:spPr>
          <a:xfrm>
            <a:off x="3342913" y="3400845"/>
            <a:ext cx="2458200" cy="733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lang="en">
                <a:solidFill>
                  <a:schemeClr val="dk1"/>
                </a:solidFill>
                <a:latin typeface="Roboto"/>
                <a:ea typeface="Roboto"/>
                <a:cs typeface="Roboto"/>
                <a:sym typeface="Roboto"/>
              </a:rPr>
              <a:t>Eddie Shek</a:t>
            </a:r>
            <a:br>
              <a:rPr b="1" i="0" lang="en" sz="1400" u="none" cap="none" strike="noStrike">
                <a:solidFill>
                  <a:schemeClr val="dk1"/>
                </a:solidFill>
                <a:latin typeface="Roboto"/>
                <a:ea typeface="Roboto"/>
                <a:cs typeface="Roboto"/>
                <a:sym typeface="Roboto"/>
              </a:rPr>
            </a:br>
            <a:r>
              <a:rPr i="0" lang="en" sz="1400" u="none" cap="none" strike="noStrike">
                <a:solidFill>
                  <a:schemeClr val="dk1"/>
                </a:solidFill>
                <a:latin typeface="Roboto Light"/>
                <a:ea typeface="Roboto Light"/>
                <a:cs typeface="Roboto Light"/>
                <a:sym typeface="Roboto Light"/>
              </a:rPr>
              <a:t>Challenge Advisor</a:t>
            </a:r>
            <a:endParaRPr i="0" sz="1400" u="none" cap="none" strike="noStrike">
              <a:solidFill>
                <a:schemeClr val="dk1"/>
              </a:solidFill>
              <a:latin typeface="Roboto Light"/>
              <a:ea typeface="Roboto Light"/>
              <a:cs typeface="Roboto Light"/>
              <a:sym typeface="Roboto Light"/>
            </a:endParaRPr>
          </a:p>
          <a:p>
            <a:pPr indent="0" lvl="0" marL="0" marR="0" rtl="0" algn="ctr">
              <a:lnSpc>
                <a:spcPct val="100000"/>
              </a:lnSpc>
              <a:spcBef>
                <a:spcPts val="300"/>
              </a:spcBef>
              <a:spcAft>
                <a:spcPts val="300"/>
              </a:spcAft>
              <a:buClr>
                <a:srgbClr val="000000"/>
              </a:buClr>
              <a:buSzPts val="1400"/>
              <a:buFont typeface="Arial"/>
              <a:buNone/>
            </a:pPr>
            <a:r>
              <a:t/>
            </a:r>
            <a:endParaRPr b="0" i="0" sz="1400" u="none" cap="none" strike="noStrike">
              <a:solidFill>
                <a:schemeClr val="dk1"/>
              </a:solidFill>
              <a:latin typeface="Open Sans Light"/>
              <a:ea typeface="Open Sans Light"/>
              <a:cs typeface="Open Sans Light"/>
              <a:sym typeface="Open Sans Light"/>
            </a:endParaRPr>
          </a:p>
        </p:txBody>
      </p:sp>
      <p:sp>
        <p:nvSpPr>
          <p:cNvPr id="83" name="Google Shape;83;p7"/>
          <p:cNvSpPr txBox="1"/>
          <p:nvPr/>
        </p:nvSpPr>
        <p:spPr>
          <a:xfrm>
            <a:off x="5881859" y="3400845"/>
            <a:ext cx="2458200" cy="733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lang="en">
                <a:solidFill>
                  <a:schemeClr val="dk1"/>
                </a:solidFill>
                <a:latin typeface="Roboto"/>
                <a:ea typeface="Roboto"/>
                <a:cs typeface="Roboto"/>
                <a:sym typeface="Roboto"/>
              </a:rPr>
              <a:t>Pradnya Bhawalkar</a:t>
            </a:r>
            <a:endParaRPr b="1" i="0" sz="1400" u="none" cap="none" strike="noStrike">
              <a:solidFill>
                <a:schemeClr val="dk1"/>
              </a:solidFill>
              <a:latin typeface="Roboto"/>
              <a:ea typeface="Roboto"/>
              <a:cs typeface="Roboto"/>
              <a:sym typeface="Roboto"/>
            </a:endParaRPr>
          </a:p>
          <a:p>
            <a:pPr indent="0" lvl="0" marL="0" marR="0" rtl="0" algn="ctr">
              <a:lnSpc>
                <a:spcPct val="100000"/>
              </a:lnSpc>
              <a:spcBef>
                <a:spcPts val="300"/>
              </a:spcBef>
              <a:spcAft>
                <a:spcPts val="0"/>
              </a:spcAft>
              <a:buClr>
                <a:srgbClr val="000000"/>
              </a:buClr>
              <a:buSzPts val="1400"/>
              <a:buFont typeface="Arial"/>
              <a:buNone/>
            </a:pPr>
            <a:r>
              <a:rPr i="0" lang="en" sz="1400" u="none" cap="none" strike="noStrike">
                <a:solidFill>
                  <a:schemeClr val="dk1"/>
                </a:solidFill>
                <a:latin typeface="Roboto Light"/>
                <a:ea typeface="Roboto Light"/>
                <a:cs typeface="Roboto Light"/>
                <a:sym typeface="Roboto Light"/>
              </a:rPr>
              <a:t>Challenge Advisor</a:t>
            </a:r>
            <a:endParaRPr i="0" sz="1400" u="none" cap="none" strike="noStrike">
              <a:solidFill>
                <a:schemeClr val="dk1"/>
              </a:solidFill>
              <a:latin typeface="Roboto Light"/>
              <a:ea typeface="Roboto Light"/>
              <a:cs typeface="Roboto Light"/>
              <a:sym typeface="Roboto Light"/>
            </a:endParaRPr>
          </a:p>
          <a:p>
            <a:pPr indent="0" lvl="0" marL="0" marR="0" rtl="0" algn="ctr">
              <a:lnSpc>
                <a:spcPct val="100000"/>
              </a:lnSpc>
              <a:spcBef>
                <a:spcPts val="300"/>
              </a:spcBef>
              <a:spcAft>
                <a:spcPts val="300"/>
              </a:spcAft>
              <a:buClr>
                <a:srgbClr val="000000"/>
              </a:buClr>
              <a:buSzPts val="1400"/>
              <a:buFont typeface="Arial"/>
              <a:buNone/>
            </a:pPr>
            <a:r>
              <a:t/>
            </a:r>
            <a:endParaRPr b="0" i="0" sz="1400" u="none" cap="none" strike="noStrike">
              <a:solidFill>
                <a:schemeClr val="dk1"/>
              </a:solidFill>
              <a:latin typeface="Open Sans Light"/>
              <a:ea typeface="Open Sans Light"/>
              <a:cs typeface="Open Sans Light"/>
              <a:sym typeface="Open Sans Light"/>
            </a:endParaRPr>
          </a:p>
        </p:txBody>
      </p:sp>
      <p:pic>
        <p:nvPicPr>
          <p:cNvPr id="84" name="Google Shape;84;p7"/>
          <p:cNvPicPr preferRelativeResize="0"/>
          <p:nvPr/>
        </p:nvPicPr>
        <p:blipFill rotWithShape="1">
          <a:blip r:embed="rId4">
            <a:alphaModFix/>
          </a:blip>
          <a:srcRect b="0" l="3806" r="3815" t="0"/>
          <a:stretch/>
        </p:blipFill>
        <p:spPr>
          <a:xfrm>
            <a:off x="1263183" y="1694546"/>
            <a:ext cx="1438200" cy="1721400"/>
          </a:xfrm>
          <a:prstGeom prst="ellipse">
            <a:avLst/>
          </a:prstGeom>
          <a:noFill/>
          <a:ln cap="flat" cmpd="sng" w="19050">
            <a:solidFill>
              <a:srgbClr val="0E5580"/>
            </a:solidFill>
            <a:prstDash val="solid"/>
            <a:round/>
            <a:headEnd len="sm" w="sm" type="none"/>
            <a:tailEnd len="sm" w="sm" type="none"/>
          </a:ln>
        </p:spPr>
      </p:pic>
      <p:pic>
        <p:nvPicPr>
          <p:cNvPr id="85" name="Google Shape;85;p7"/>
          <p:cNvPicPr preferRelativeResize="0"/>
          <p:nvPr/>
        </p:nvPicPr>
        <p:blipFill rotWithShape="1">
          <a:blip r:embed="rId5">
            <a:alphaModFix/>
          </a:blip>
          <a:srcRect b="0" l="8159" r="8151" t="0"/>
          <a:stretch/>
        </p:blipFill>
        <p:spPr>
          <a:xfrm>
            <a:off x="6304363" y="1648949"/>
            <a:ext cx="1438200" cy="1721400"/>
          </a:xfrm>
          <a:prstGeom prst="ellipse">
            <a:avLst/>
          </a:prstGeom>
          <a:noFill/>
          <a:ln cap="flat" cmpd="sng" w="19050">
            <a:solidFill>
              <a:srgbClr val="0E5580"/>
            </a:solidFill>
            <a:prstDash val="solid"/>
            <a:round/>
            <a:headEnd len="sm" w="sm" type="none"/>
            <a:tailEnd len="sm" w="sm" type="none"/>
          </a:ln>
        </p:spPr>
      </p:pic>
      <p:pic>
        <p:nvPicPr>
          <p:cNvPr id="86" name="Google Shape;86;p7"/>
          <p:cNvPicPr preferRelativeResize="0"/>
          <p:nvPr/>
        </p:nvPicPr>
        <p:blipFill rotWithShape="1">
          <a:blip r:embed="rId6">
            <a:alphaModFix/>
          </a:blip>
          <a:srcRect b="7257" l="0" r="0" t="7257"/>
          <a:stretch/>
        </p:blipFill>
        <p:spPr>
          <a:xfrm>
            <a:off x="3796514" y="1694535"/>
            <a:ext cx="1413000" cy="1691100"/>
          </a:xfrm>
          <a:prstGeom prst="ellipse">
            <a:avLst/>
          </a:prstGeom>
          <a:noFill/>
          <a:ln cap="flat" cmpd="sng" w="19050">
            <a:solidFill>
              <a:srgbClr val="0E5580"/>
            </a:solidFill>
            <a:prstDash val="solid"/>
            <a:round/>
            <a:headEnd len="sm" w="sm" type="none"/>
            <a:tailEnd len="sm" w="sm" type="none"/>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03" name="Shape 503"/>
        <p:cNvGrpSpPr/>
        <p:nvPr/>
      </p:nvGrpSpPr>
      <p:grpSpPr>
        <a:xfrm>
          <a:off x="0" y="0"/>
          <a:ext cx="0" cy="0"/>
          <a:chOff x="0" y="0"/>
          <a:chExt cx="0" cy="0"/>
        </a:xfrm>
      </p:grpSpPr>
      <p:sp>
        <p:nvSpPr>
          <p:cNvPr id="504" name="Google Shape;504;g3147d18c4f9_0_9"/>
          <p:cNvSpPr txBox="1"/>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lang="en" sz="2600">
                <a:solidFill>
                  <a:schemeClr val="dk1"/>
                </a:solidFill>
                <a:latin typeface="Montserrat Medium"/>
                <a:ea typeface="Montserrat Medium"/>
                <a:cs typeface="Montserrat Medium"/>
                <a:sym typeface="Montserrat Medium"/>
              </a:rPr>
              <a:t>Data Expansion and Model Improvements</a:t>
            </a:r>
            <a:endParaRPr i="0" sz="2600" u="none" cap="none" strike="noStrike">
              <a:solidFill>
                <a:schemeClr val="dk1"/>
              </a:solidFill>
              <a:latin typeface="Montserrat Medium"/>
              <a:ea typeface="Montserrat Medium"/>
              <a:cs typeface="Montserrat Medium"/>
              <a:sym typeface="Montserrat Medium"/>
            </a:endParaRPr>
          </a:p>
        </p:txBody>
      </p:sp>
      <p:sp>
        <p:nvSpPr>
          <p:cNvPr id="505" name="Google Shape;505;g3147d18c4f9_0_9"/>
          <p:cNvSpPr txBox="1"/>
          <p:nvPr/>
        </p:nvSpPr>
        <p:spPr>
          <a:xfrm>
            <a:off x="311700" y="1247150"/>
            <a:ext cx="8520600" cy="3329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b="1" lang="en">
                <a:solidFill>
                  <a:schemeClr val="dk1"/>
                </a:solidFill>
                <a:latin typeface="Roboto"/>
                <a:ea typeface="Roboto"/>
                <a:cs typeface="Roboto"/>
                <a:sym typeface="Roboto"/>
              </a:rPr>
              <a:t>Improving Predictions</a:t>
            </a:r>
            <a:endParaRPr b="1">
              <a:solidFill>
                <a:schemeClr val="dk1"/>
              </a:solidFill>
              <a:latin typeface="Roboto"/>
              <a:ea typeface="Roboto"/>
              <a:cs typeface="Roboto"/>
              <a:sym typeface="Roboto"/>
            </a:endParaRPr>
          </a:p>
          <a:p>
            <a:pPr indent="-317500" lvl="0" marL="457200" marR="0" rtl="0" algn="l">
              <a:lnSpc>
                <a:spcPct val="115000"/>
              </a:lnSpc>
              <a:spcBef>
                <a:spcPts val="0"/>
              </a:spcBef>
              <a:spcAft>
                <a:spcPts val="0"/>
              </a:spcAft>
              <a:buClr>
                <a:schemeClr val="dk1"/>
              </a:buClr>
              <a:buSzPts val="1400"/>
              <a:buFont typeface="Roboto Light"/>
              <a:buChar char="●"/>
            </a:pPr>
            <a:r>
              <a:rPr lang="en">
                <a:solidFill>
                  <a:schemeClr val="dk1"/>
                </a:solidFill>
                <a:latin typeface="Roboto Light"/>
                <a:ea typeface="Roboto Light"/>
                <a:cs typeface="Roboto Light"/>
                <a:sym typeface="Roboto Light"/>
              </a:rPr>
              <a:t>Considering exam time relative to vendor usage</a:t>
            </a:r>
            <a:endParaRPr>
              <a:solidFill>
                <a:schemeClr val="dk1"/>
              </a:solidFill>
              <a:latin typeface="Roboto Light"/>
              <a:ea typeface="Roboto Light"/>
              <a:cs typeface="Roboto Light"/>
              <a:sym typeface="Roboto Light"/>
            </a:endParaRPr>
          </a:p>
          <a:p>
            <a:pPr indent="-317500" lvl="1" marL="914400" marR="0" rtl="0" algn="l">
              <a:lnSpc>
                <a:spcPct val="115000"/>
              </a:lnSpc>
              <a:spcBef>
                <a:spcPts val="0"/>
              </a:spcBef>
              <a:spcAft>
                <a:spcPts val="0"/>
              </a:spcAft>
              <a:buClr>
                <a:schemeClr val="dk1"/>
              </a:buClr>
              <a:buSzPts val="1400"/>
              <a:buFont typeface="Roboto Light"/>
              <a:buChar char="○"/>
            </a:pPr>
            <a:r>
              <a:rPr lang="en">
                <a:solidFill>
                  <a:schemeClr val="dk1"/>
                </a:solidFill>
                <a:latin typeface="Roboto Light"/>
                <a:ea typeface="Roboto Light"/>
                <a:cs typeface="Roboto Light"/>
                <a:sym typeface="Roboto Light"/>
              </a:rPr>
              <a:t>Using vendor use in the previous year</a:t>
            </a:r>
            <a:endParaRPr>
              <a:solidFill>
                <a:schemeClr val="dk1"/>
              </a:solidFill>
              <a:latin typeface="Roboto Light"/>
              <a:ea typeface="Roboto Light"/>
              <a:cs typeface="Roboto Light"/>
              <a:sym typeface="Roboto Light"/>
            </a:endParaRPr>
          </a:p>
          <a:p>
            <a:pPr indent="-317500" lvl="0" marL="457200" rtl="0" algn="l">
              <a:lnSpc>
                <a:spcPct val="115000"/>
              </a:lnSpc>
              <a:spcBef>
                <a:spcPts val="0"/>
              </a:spcBef>
              <a:spcAft>
                <a:spcPts val="0"/>
              </a:spcAft>
              <a:buClr>
                <a:schemeClr val="dk1"/>
              </a:buClr>
              <a:buSzPts val="1400"/>
              <a:buFont typeface="Roboto Light"/>
              <a:buChar char="●"/>
            </a:pPr>
            <a:r>
              <a:rPr lang="en">
                <a:solidFill>
                  <a:schemeClr val="dk1"/>
                </a:solidFill>
                <a:latin typeface="Roboto Light"/>
                <a:ea typeface="Roboto Light"/>
                <a:cs typeface="Roboto Light"/>
                <a:sym typeface="Roboto Light"/>
              </a:rPr>
              <a:t>Getting more granular data for vendor use</a:t>
            </a:r>
            <a:endParaRPr>
              <a:solidFill>
                <a:schemeClr val="dk1"/>
              </a:solidFill>
              <a:latin typeface="Roboto Light"/>
              <a:ea typeface="Roboto Light"/>
              <a:cs typeface="Roboto Light"/>
              <a:sym typeface="Roboto Light"/>
            </a:endParaRPr>
          </a:p>
          <a:p>
            <a:pPr indent="-317500" lvl="1" marL="914400" rtl="0" algn="l">
              <a:lnSpc>
                <a:spcPct val="115000"/>
              </a:lnSpc>
              <a:spcBef>
                <a:spcPts val="0"/>
              </a:spcBef>
              <a:spcAft>
                <a:spcPts val="0"/>
              </a:spcAft>
              <a:buClr>
                <a:schemeClr val="dk1"/>
              </a:buClr>
              <a:buSzPts val="1400"/>
              <a:buFont typeface="Roboto Light"/>
              <a:buChar char="○"/>
            </a:pPr>
            <a:r>
              <a:rPr lang="en">
                <a:solidFill>
                  <a:schemeClr val="dk1"/>
                </a:solidFill>
                <a:latin typeface="Roboto Light"/>
                <a:ea typeface="Roboto Light"/>
                <a:cs typeface="Roboto Light"/>
                <a:sym typeface="Roboto Light"/>
              </a:rPr>
              <a:t>Weekly Vendor Usage Minutes is a metric that Level Data has started collecting</a:t>
            </a:r>
            <a:endParaRPr>
              <a:solidFill>
                <a:schemeClr val="dk1"/>
              </a:solidFill>
              <a:latin typeface="Roboto Light"/>
              <a:ea typeface="Roboto Light"/>
              <a:cs typeface="Roboto Light"/>
              <a:sym typeface="Roboto Light"/>
            </a:endParaRPr>
          </a:p>
          <a:p>
            <a:pPr indent="-317500" lvl="0" marL="457200" rtl="0" algn="l">
              <a:lnSpc>
                <a:spcPct val="115000"/>
              </a:lnSpc>
              <a:spcBef>
                <a:spcPts val="0"/>
              </a:spcBef>
              <a:spcAft>
                <a:spcPts val="0"/>
              </a:spcAft>
              <a:buClr>
                <a:schemeClr val="dk1"/>
              </a:buClr>
              <a:buSzPts val="1400"/>
              <a:buFont typeface="Roboto Light"/>
              <a:buChar char="●"/>
            </a:pPr>
            <a:r>
              <a:rPr lang="en">
                <a:solidFill>
                  <a:schemeClr val="dk1"/>
                </a:solidFill>
                <a:latin typeface="Roboto Light"/>
                <a:ea typeface="Roboto Light"/>
                <a:cs typeface="Roboto Light"/>
                <a:sym typeface="Roboto Light"/>
              </a:rPr>
              <a:t>Repeating this exercise on larger data sets</a:t>
            </a:r>
            <a:endParaRPr>
              <a:solidFill>
                <a:schemeClr val="dk1"/>
              </a:solidFill>
              <a:latin typeface="Roboto Light"/>
              <a:ea typeface="Roboto Light"/>
              <a:cs typeface="Roboto Light"/>
              <a:sym typeface="Roboto Light"/>
            </a:endParaRPr>
          </a:p>
          <a:p>
            <a:pPr indent="-317500" lvl="1" marL="914400" rtl="0" algn="l">
              <a:lnSpc>
                <a:spcPct val="115000"/>
              </a:lnSpc>
              <a:spcBef>
                <a:spcPts val="0"/>
              </a:spcBef>
              <a:spcAft>
                <a:spcPts val="0"/>
              </a:spcAft>
              <a:buClr>
                <a:schemeClr val="dk1"/>
              </a:buClr>
              <a:buSzPts val="1400"/>
              <a:buFont typeface="Roboto Light"/>
              <a:buChar char="○"/>
            </a:pPr>
            <a:r>
              <a:rPr lang="en">
                <a:solidFill>
                  <a:schemeClr val="dk1"/>
                </a:solidFill>
                <a:latin typeface="Roboto Light"/>
                <a:ea typeface="Roboto Light"/>
                <a:cs typeface="Roboto Light"/>
                <a:sym typeface="Roboto Light"/>
              </a:rPr>
              <a:t>Even our best model were trained on &lt; 3000 examples.</a:t>
            </a:r>
            <a:endParaRPr>
              <a:solidFill>
                <a:schemeClr val="dk1"/>
              </a:solidFill>
              <a:latin typeface="Roboto Light"/>
              <a:ea typeface="Roboto Light"/>
              <a:cs typeface="Roboto Light"/>
              <a:sym typeface="Roboto Light"/>
            </a:endParaRPr>
          </a:p>
          <a:p>
            <a:pPr indent="-317500" lvl="0" marL="457200" rtl="0" algn="l">
              <a:lnSpc>
                <a:spcPct val="115000"/>
              </a:lnSpc>
              <a:spcBef>
                <a:spcPts val="0"/>
              </a:spcBef>
              <a:spcAft>
                <a:spcPts val="0"/>
              </a:spcAft>
              <a:buClr>
                <a:schemeClr val="dk1"/>
              </a:buClr>
              <a:buSzPts val="1400"/>
              <a:buFont typeface="Roboto Light"/>
              <a:buChar char="●"/>
            </a:pPr>
            <a:r>
              <a:rPr lang="en">
                <a:solidFill>
                  <a:schemeClr val="dk1"/>
                </a:solidFill>
                <a:latin typeface="Roboto Light"/>
                <a:ea typeface="Roboto Light"/>
                <a:cs typeface="Roboto Light"/>
                <a:sym typeface="Roboto Light"/>
              </a:rPr>
              <a:t>Model Optimization</a:t>
            </a:r>
            <a:endParaRPr>
              <a:solidFill>
                <a:schemeClr val="dk1"/>
              </a:solidFill>
              <a:latin typeface="Roboto Light"/>
              <a:ea typeface="Roboto Light"/>
              <a:cs typeface="Roboto Light"/>
              <a:sym typeface="Roboto Light"/>
            </a:endParaRPr>
          </a:p>
          <a:p>
            <a:pPr indent="-317500" lvl="1" marL="914400" rtl="0" algn="l">
              <a:lnSpc>
                <a:spcPct val="115000"/>
              </a:lnSpc>
              <a:spcBef>
                <a:spcPts val="0"/>
              </a:spcBef>
              <a:spcAft>
                <a:spcPts val="0"/>
              </a:spcAft>
              <a:buClr>
                <a:schemeClr val="dk1"/>
              </a:buClr>
              <a:buSzPts val="1400"/>
              <a:buFont typeface="Roboto Light"/>
              <a:buChar char="○"/>
            </a:pPr>
            <a:r>
              <a:rPr lang="en">
                <a:solidFill>
                  <a:schemeClr val="dk1"/>
                </a:solidFill>
                <a:latin typeface="Roboto Light"/>
                <a:ea typeface="Roboto Light"/>
                <a:cs typeface="Roboto Light"/>
                <a:sym typeface="Roboto Light"/>
              </a:rPr>
              <a:t>Regression models may train better on this data</a:t>
            </a:r>
            <a:endParaRPr>
              <a:solidFill>
                <a:schemeClr val="dk1"/>
              </a:solidFill>
              <a:latin typeface="Roboto Light"/>
              <a:ea typeface="Roboto Light"/>
              <a:cs typeface="Roboto Light"/>
              <a:sym typeface="Roboto Light"/>
            </a:endParaRPr>
          </a:p>
          <a:p>
            <a:pPr indent="0" lvl="0" marL="0" marR="0" rtl="0" algn="l">
              <a:lnSpc>
                <a:spcPct val="115000"/>
              </a:lnSpc>
              <a:spcBef>
                <a:spcPts val="0"/>
              </a:spcBef>
              <a:spcAft>
                <a:spcPts val="0"/>
              </a:spcAft>
              <a:buNone/>
            </a:pPr>
            <a:r>
              <a:t/>
            </a:r>
            <a:endParaRPr b="1">
              <a:solidFill>
                <a:schemeClr val="dk1"/>
              </a:solidFill>
              <a:latin typeface="Roboto"/>
              <a:ea typeface="Roboto"/>
              <a:cs typeface="Roboto"/>
              <a:sym typeface="Roboto"/>
            </a:endParaRPr>
          </a:p>
          <a:p>
            <a:pPr indent="0" lvl="0" marL="0" marR="0" rtl="0" algn="l">
              <a:lnSpc>
                <a:spcPct val="115000"/>
              </a:lnSpc>
              <a:spcBef>
                <a:spcPts val="0"/>
              </a:spcBef>
              <a:spcAft>
                <a:spcPts val="0"/>
              </a:spcAft>
              <a:buNone/>
            </a:pPr>
            <a:r>
              <a:rPr b="1" lang="en">
                <a:solidFill>
                  <a:schemeClr val="dk1"/>
                </a:solidFill>
                <a:latin typeface="Roboto"/>
                <a:ea typeface="Roboto"/>
                <a:cs typeface="Roboto"/>
                <a:sym typeface="Roboto"/>
              </a:rPr>
              <a:t>Ethical Considerations</a:t>
            </a:r>
            <a:endParaRPr>
              <a:solidFill>
                <a:schemeClr val="dk1"/>
              </a:solidFill>
              <a:latin typeface="Roboto Light"/>
              <a:ea typeface="Roboto Light"/>
              <a:cs typeface="Roboto Light"/>
              <a:sym typeface="Roboto Light"/>
            </a:endParaRPr>
          </a:p>
          <a:p>
            <a:pPr indent="-317500" lvl="0" marL="457200" marR="0" rtl="0" algn="l">
              <a:lnSpc>
                <a:spcPct val="115000"/>
              </a:lnSpc>
              <a:spcBef>
                <a:spcPts val="0"/>
              </a:spcBef>
              <a:spcAft>
                <a:spcPts val="0"/>
              </a:spcAft>
              <a:buClr>
                <a:schemeClr val="dk1"/>
              </a:buClr>
              <a:buSzPts val="1400"/>
              <a:buFont typeface="Roboto Light"/>
              <a:buChar char="●"/>
            </a:pPr>
            <a:r>
              <a:rPr lang="en">
                <a:solidFill>
                  <a:schemeClr val="dk1"/>
                </a:solidFill>
                <a:latin typeface="Roboto Light"/>
                <a:ea typeface="Roboto Light"/>
                <a:cs typeface="Roboto Light"/>
                <a:sym typeface="Roboto Light"/>
              </a:rPr>
              <a:t>Populating subgroup data</a:t>
            </a:r>
            <a:endParaRPr>
              <a:solidFill>
                <a:schemeClr val="dk1"/>
              </a:solidFill>
              <a:latin typeface="Roboto Light"/>
              <a:ea typeface="Roboto Light"/>
              <a:cs typeface="Roboto Light"/>
              <a:sym typeface="Roboto Light"/>
            </a:endParaRPr>
          </a:p>
          <a:p>
            <a:pPr indent="-317500" lvl="1" marL="914400" marR="0" rtl="0" algn="l">
              <a:lnSpc>
                <a:spcPct val="115000"/>
              </a:lnSpc>
              <a:spcBef>
                <a:spcPts val="0"/>
              </a:spcBef>
              <a:spcAft>
                <a:spcPts val="0"/>
              </a:spcAft>
              <a:buClr>
                <a:schemeClr val="dk1"/>
              </a:buClr>
              <a:buSzPts val="1400"/>
              <a:buFont typeface="Roboto Light"/>
              <a:buChar char="○"/>
            </a:pPr>
            <a:r>
              <a:rPr lang="en">
                <a:solidFill>
                  <a:schemeClr val="dk1"/>
                </a:solidFill>
                <a:latin typeface="Roboto Light"/>
                <a:ea typeface="Roboto Light"/>
                <a:cs typeface="Roboto Light"/>
                <a:sym typeface="Roboto Light"/>
              </a:rPr>
              <a:t>Race and socioeconomic status especially</a:t>
            </a:r>
            <a:endParaRPr>
              <a:solidFill>
                <a:schemeClr val="dk1"/>
              </a:solidFill>
              <a:latin typeface="Roboto Light"/>
              <a:ea typeface="Roboto Light"/>
              <a:cs typeface="Roboto Light"/>
              <a:sym typeface="Roboto Light"/>
            </a:endParaRPr>
          </a:p>
          <a:p>
            <a:pPr indent="-317500" lvl="1" marL="914400" marR="0" rtl="0" algn="l">
              <a:lnSpc>
                <a:spcPct val="115000"/>
              </a:lnSpc>
              <a:spcBef>
                <a:spcPts val="0"/>
              </a:spcBef>
              <a:spcAft>
                <a:spcPts val="0"/>
              </a:spcAft>
              <a:buClr>
                <a:schemeClr val="dk1"/>
              </a:buClr>
              <a:buSzPts val="1400"/>
              <a:buFont typeface="Roboto Light"/>
              <a:buChar char="○"/>
            </a:pPr>
            <a:r>
              <a:rPr lang="en">
                <a:solidFill>
                  <a:schemeClr val="dk1"/>
                </a:solidFill>
                <a:latin typeface="Roboto Light"/>
                <a:ea typeface="Roboto Light"/>
                <a:cs typeface="Roboto Light"/>
                <a:sym typeface="Roboto Light"/>
              </a:rPr>
              <a:t>Fully populate gender data (&gt;50% of gender data unpopulated)</a:t>
            </a:r>
            <a:endParaRPr>
              <a:solidFill>
                <a:schemeClr val="dk1"/>
              </a:solidFill>
              <a:latin typeface="Roboto Light"/>
              <a:ea typeface="Roboto Light"/>
              <a:cs typeface="Roboto Light"/>
              <a:sym typeface="Roboto Light"/>
            </a:endParaRPr>
          </a:p>
        </p:txBody>
      </p:sp>
      <p:grpSp>
        <p:nvGrpSpPr>
          <p:cNvPr id="506" name="Google Shape;506;g3147d18c4f9_0_9"/>
          <p:cNvGrpSpPr/>
          <p:nvPr/>
        </p:nvGrpSpPr>
        <p:grpSpPr>
          <a:xfrm>
            <a:off x="8049350" y="149193"/>
            <a:ext cx="548700" cy="572678"/>
            <a:chOff x="8049325" y="164100"/>
            <a:chExt cx="548700" cy="548700"/>
          </a:xfrm>
        </p:grpSpPr>
        <p:sp>
          <p:nvSpPr>
            <p:cNvPr id="507" name="Google Shape;507;g3147d18c4f9_0_9"/>
            <p:cNvSpPr/>
            <p:nvPr/>
          </p:nvSpPr>
          <p:spPr>
            <a:xfrm>
              <a:off x="8049325" y="164100"/>
              <a:ext cx="548700" cy="548700"/>
            </a:xfrm>
            <a:prstGeom prst="ellipse">
              <a:avLst/>
            </a:prstGeom>
            <a:solidFill>
              <a:srgbClr val="002D4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08" name="Google Shape;508;g3147d18c4f9_0_9"/>
            <p:cNvPicPr preferRelativeResize="0"/>
            <p:nvPr/>
          </p:nvPicPr>
          <p:blipFill rotWithShape="1">
            <a:blip r:embed="rId4">
              <a:alphaModFix/>
            </a:blip>
            <a:srcRect b="0" l="0" r="0" t="0"/>
            <a:stretch/>
          </p:blipFill>
          <p:spPr>
            <a:xfrm>
              <a:off x="8120825" y="320040"/>
              <a:ext cx="405700" cy="259650"/>
            </a:xfrm>
            <a:prstGeom prst="rect">
              <a:avLst/>
            </a:prstGeom>
            <a:noFill/>
            <a:ln>
              <a:noFill/>
            </a:ln>
          </p:spPr>
        </p:pic>
      </p:gr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12" name="Shape 512"/>
        <p:cNvGrpSpPr/>
        <p:nvPr/>
      </p:nvGrpSpPr>
      <p:grpSpPr>
        <a:xfrm>
          <a:off x="0" y="0"/>
          <a:ext cx="0" cy="0"/>
          <a:chOff x="0" y="0"/>
          <a:chExt cx="0" cy="0"/>
        </a:xfrm>
      </p:grpSpPr>
      <p:sp>
        <p:nvSpPr>
          <p:cNvPr id="513" name="Google Shape;513;g31a7c22a848_0_65"/>
          <p:cNvSpPr txBox="1"/>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lang="en" sz="2800">
                <a:solidFill>
                  <a:schemeClr val="dk1"/>
                </a:solidFill>
                <a:latin typeface="Montserrat Medium"/>
                <a:ea typeface="Montserrat Medium"/>
                <a:cs typeface="Montserrat Medium"/>
                <a:sym typeface="Montserrat Medium"/>
              </a:rPr>
              <a:t>Important Notes: Our Assumptions</a:t>
            </a:r>
            <a:endParaRPr i="0" sz="2800" cap="none" strike="noStrike">
              <a:solidFill>
                <a:schemeClr val="dk1"/>
              </a:solidFill>
              <a:latin typeface="Montserrat Medium"/>
              <a:ea typeface="Montserrat Medium"/>
              <a:cs typeface="Montserrat Medium"/>
              <a:sym typeface="Montserrat Medium"/>
            </a:endParaRPr>
          </a:p>
        </p:txBody>
      </p:sp>
      <p:sp>
        <p:nvSpPr>
          <p:cNvPr id="514" name="Google Shape;514;g31a7c22a848_0_65"/>
          <p:cNvSpPr txBox="1"/>
          <p:nvPr/>
        </p:nvSpPr>
        <p:spPr>
          <a:xfrm>
            <a:off x="311700" y="1247150"/>
            <a:ext cx="8520600" cy="33294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50000"/>
              </a:lnSpc>
              <a:spcBef>
                <a:spcPts val="0"/>
              </a:spcBef>
              <a:spcAft>
                <a:spcPts val="0"/>
              </a:spcAft>
              <a:buClr>
                <a:schemeClr val="dk1"/>
              </a:buClr>
              <a:buSzPts val="1800"/>
              <a:buFont typeface="Roboto Light"/>
              <a:buChar char="●"/>
            </a:pPr>
            <a:r>
              <a:rPr lang="en" sz="1800">
                <a:solidFill>
                  <a:schemeClr val="dk1"/>
                </a:solidFill>
                <a:latin typeface="Roboto Light"/>
                <a:ea typeface="Roboto Light"/>
                <a:cs typeface="Roboto Light"/>
                <a:sym typeface="Roboto Light"/>
              </a:rPr>
              <a:t>Students of equal base capacities were asked to use these vendors</a:t>
            </a:r>
            <a:endParaRPr sz="1800">
              <a:solidFill>
                <a:schemeClr val="dk1"/>
              </a:solidFill>
              <a:latin typeface="Roboto Light"/>
              <a:ea typeface="Roboto Light"/>
              <a:cs typeface="Roboto Light"/>
              <a:sym typeface="Roboto Light"/>
            </a:endParaRPr>
          </a:p>
          <a:p>
            <a:pPr indent="-342900" lvl="0" marL="457200" marR="0" rtl="0" algn="l">
              <a:lnSpc>
                <a:spcPct val="150000"/>
              </a:lnSpc>
              <a:spcBef>
                <a:spcPts val="0"/>
              </a:spcBef>
              <a:spcAft>
                <a:spcPts val="0"/>
              </a:spcAft>
              <a:buClr>
                <a:schemeClr val="dk1"/>
              </a:buClr>
              <a:buSzPts val="1800"/>
              <a:buFont typeface="Roboto Light"/>
              <a:buChar char="●"/>
            </a:pPr>
            <a:r>
              <a:rPr lang="en" sz="1800">
                <a:solidFill>
                  <a:schemeClr val="dk1"/>
                </a:solidFill>
                <a:latin typeface="Roboto Light"/>
                <a:ea typeface="Roboto Light"/>
                <a:cs typeface="Roboto Light"/>
                <a:sym typeface="Roboto Light"/>
              </a:rPr>
              <a:t>Students </a:t>
            </a:r>
            <a:r>
              <a:rPr lang="en" sz="1800">
                <a:solidFill>
                  <a:schemeClr val="dk1"/>
                </a:solidFill>
                <a:latin typeface="Roboto Light"/>
                <a:ea typeface="Roboto Light"/>
                <a:cs typeface="Roboto Light"/>
                <a:sym typeface="Roboto Light"/>
              </a:rPr>
              <a:t>used</a:t>
            </a:r>
            <a:r>
              <a:rPr lang="en" sz="1800">
                <a:solidFill>
                  <a:schemeClr val="dk1"/>
                </a:solidFill>
                <a:latin typeface="Roboto Light"/>
                <a:ea typeface="Roboto Light"/>
                <a:cs typeface="Roboto Light"/>
                <a:sym typeface="Roboto Light"/>
              </a:rPr>
              <a:t> these vendors often enough before their tests that we should see a difference</a:t>
            </a:r>
            <a:endParaRPr sz="1800">
              <a:solidFill>
                <a:schemeClr val="dk1"/>
              </a:solidFill>
              <a:latin typeface="Roboto Light"/>
              <a:ea typeface="Roboto Light"/>
              <a:cs typeface="Roboto Light"/>
              <a:sym typeface="Roboto Light"/>
            </a:endParaRPr>
          </a:p>
          <a:p>
            <a:pPr indent="-342900" lvl="0" marL="457200" marR="0" rtl="0" algn="l">
              <a:lnSpc>
                <a:spcPct val="150000"/>
              </a:lnSpc>
              <a:spcBef>
                <a:spcPts val="0"/>
              </a:spcBef>
              <a:spcAft>
                <a:spcPts val="0"/>
              </a:spcAft>
              <a:buClr>
                <a:schemeClr val="dk1"/>
              </a:buClr>
              <a:buSzPts val="1800"/>
              <a:buFont typeface="Roboto Light"/>
              <a:buChar char="●"/>
            </a:pPr>
            <a:r>
              <a:rPr lang="en" sz="1800">
                <a:solidFill>
                  <a:schemeClr val="dk1"/>
                </a:solidFill>
                <a:latin typeface="Roboto Light"/>
                <a:ea typeface="Roboto Light"/>
                <a:cs typeface="Roboto Light"/>
                <a:sym typeface="Roboto Light"/>
              </a:rPr>
              <a:t>Teacher </a:t>
            </a:r>
            <a:r>
              <a:rPr lang="en" sz="1800">
                <a:solidFill>
                  <a:schemeClr val="dk1"/>
                </a:solidFill>
                <a:latin typeface="Roboto Light"/>
                <a:ea typeface="Roboto Light"/>
                <a:cs typeface="Roboto Light"/>
                <a:sym typeface="Roboto Light"/>
              </a:rPr>
              <a:t>performance</a:t>
            </a:r>
            <a:r>
              <a:rPr lang="en" sz="1800">
                <a:solidFill>
                  <a:schemeClr val="dk1"/>
                </a:solidFill>
                <a:latin typeface="Roboto Light"/>
                <a:ea typeface="Roboto Light"/>
                <a:cs typeface="Roboto Light"/>
                <a:sym typeface="Roboto Light"/>
              </a:rPr>
              <a:t> is </a:t>
            </a:r>
            <a:r>
              <a:rPr lang="en" sz="1800">
                <a:solidFill>
                  <a:schemeClr val="dk1"/>
                </a:solidFill>
                <a:latin typeface="Roboto Light"/>
                <a:ea typeface="Roboto Light"/>
                <a:cs typeface="Roboto Light"/>
                <a:sym typeface="Roboto Light"/>
              </a:rPr>
              <a:t>irrelevant</a:t>
            </a:r>
            <a:r>
              <a:rPr lang="en" sz="1800">
                <a:solidFill>
                  <a:schemeClr val="dk1"/>
                </a:solidFill>
                <a:latin typeface="Roboto Light"/>
                <a:ea typeface="Roboto Light"/>
                <a:cs typeface="Roboto Light"/>
                <a:sym typeface="Roboto Light"/>
              </a:rPr>
              <a:t> to student proficiency (only relying on vendor and demographic data)</a:t>
            </a:r>
            <a:endParaRPr sz="1800">
              <a:solidFill>
                <a:schemeClr val="dk1"/>
              </a:solidFill>
              <a:latin typeface="Roboto Light"/>
              <a:ea typeface="Roboto Light"/>
              <a:cs typeface="Roboto Light"/>
              <a:sym typeface="Roboto Light"/>
            </a:endParaRPr>
          </a:p>
          <a:p>
            <a:pPr indent="-342900" lvl="0" marL="457200" marR="0" rtl="0" algn="l">
              <a:lnSpc>
                <a:spcPct val="150000"/>
              </a:lnSpc>
              <a:spcBef>
                <a:spcPts val="0"/>
              </a:spcBef>
              <a:spcAft>
                <a:spcPts val="0"/>
              </a:spcAft>
              <a:buClr>
                <a:schemeClr val="dk1"/>
              </a:buClr>
              <a:buSzPts val="1800"/>
              <a:buFont typeface="Roboto Light"/>
              <a:buChar char="●"/>
            </a:pPr>
            <a:r>
              <a:rPr lang="en" sz="1800">
                <a:solidFill>
                  <a:schemeClr val="dk1"/>
                </a:solidFill>
                <a:latin typeface="Roboto Light"/>
                <a:ea typeface="Roboto Light"/>
                <a:cs typeface="Roboto Light"/>
                <a:sym typeface="Roboto Light"/>
              </a:rPr>
              <a:t>There are equal feature distributions of students across our labels (in fact, generally more students were not proficient than proficient)</a:t>
            </a:r>
            <a:endParaRPr sz="1800">
              <a:solidFill>
                <a:schemeClr val="dk1"/>
              </a:solidFill>
              <a:latin typeface="Roboto Light"/>
              <a:ea typeface="Roboto Light"/>
              <a:cs typeface="Roboto Light"/>
              <a:sym typeface="Roboto Light"/>
            </a:endParaRPr>
          </a:p>
        </p:txBody>
      </p:sp>
      <p:grpSp>
        <p:nvGrpSpPr>
          <p:cNvPr id="515" name="Google Shape;515;g31a7c22a848_0_65"/>
          <p:cNvGrpSpPr/>
          <p:nvPr/>
        </p:nvGrpSpPr>
        <p:grpSpPr>
          <a:xfrm>
            <a:off x="8057700" y="157568"/>
            <a:ext cx="548700" cy="572678"/>
            <a:chOff x="8049325" y="164100"/>
            <a:chExt cx="548700" cy="548700"/>
          </a:xfrm>
        </p:grpSpPr>
        <p:sp>
          <p:nvSpPr>
            <p:cNvPr id="516" name="Google Shape;516;g31a7c22a848_0_65"/>
            <p:cNvSpPr/>
            <p:nvPr/>
          </p:nvSpPr>
          <p:spPr>
            <a:xfrm>
              <a:off x="8049325" y="164100"/>
              <a:ext cx="548700" cy="548700"/>
            </a:xfrm>
            <a:prstGeom prst="ellipse">
              <a:avLst/>
            </a:prstGeom>
            <a:solidFill>
              <a:srgbClr val="002D4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17" name="Google Shape;517;g31a7c22a848_0_65"/>
            <p:cNvPicPr preferRelativeResize="0"/>
            <p:nvPr/>
          </p:nvPicPr>
          <p:blipFill rotWithShape="1">
            <a:blip r:embed="rId4">
              <a:alphaModFix/>
            </a:blip>
            <a:srcRect b="0" l="0" r="0" t="0"/>
            <a:stretch/>
          </p:blipFill>
          <p:spPr>
            <a:xfrm>
              <a:off x="8120825" y="320040"/>
              <a:ext cx="405700" cy="259650"/>
            </a:xfrm>
            <a:prstGeom prst="rect">
              <a:avLst/>
            </a:prstGeom>
            <a:noFill/>
            <a:ln>
              <a:noFill/>
            </a:ln>
          </p:spPr>
        </p:pic>
      </p:gr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21" name="Shape 521"/>
        <p:cNvGrpSpPr/>
        <p:nvPr/>
      </p:nvGrpSpPr>
      <p:grpSpPr>
        <a:xfrm>
          <a:off x="0" y="0"/>
          <a:ext cx="0" cy="0"/>
          <a:chOff x="0" y="0"/>
          <a:chExt cx="0" cy="0"/>
        </a:xfrm>
      </p:grpSpPr>
      <p:sp>
        <p:nvSpPr>
          <p:cNvPr id="522" name="Google Shape;522;g318f3509ebd_0_0"/>
          <p:cNvSpPr txBox="1"/>
          <p:nvPr/>
        </p:nvSpPr>
        <p:spPr>
          <a:xfrm>
            <a:off x="303750" y="988350"/>
            <a:ext cx="8536500" cy="31668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800"/>
              <a:buFont typeface="Arial"/>
              <a:buNone/>
            </a:pPr>
            <a:r>
              <a:rPr b="1" lang="en" sz="4000">
                <a:solidFill>
                  <a:srgbClr val="C1F400"/>
                </a:solidFill>
                <a:latin typeface="Montserrat"/>
                <a:ea typeface="Montserrat"/>
                <a:cs typeface="Montserrat"/>
                <a:sym typeface="Montserrat"/>
              </a:rPr>
              <a:t>We would like to thank our challenge advisors for your time, and appreciate this opportunity given to us!</a:t>
            </a:r>
            <a:endParaRPr b="1" sz="4000">
              <a:solidFill>
                <a:srgbClr val="C1F400"/>
              </a:solidFill>
              <a:latin typeface="Montserrat"/>
              <a:ea typeface="Montserrat"/>
              <a:cs typeface="Montserrat"/>
              <a:sym typeface="Montserrat"/>
            </a:endParaRPr>
          </a:p>
          <a:p>
            <a:pPr indent="0" lvl="0" marL="0" marR="0" rtl="0" algn="ctr">
              <a:lnSpc>
                <a:spcPct val="100000"/>
              </a:lnSpc>
              <a:spcBef>
                <a:spcPts val="0"/>
              </a:spcBef>
              <a:spcAft>
                <a:spcPts val="0"/>
              </a:spcAft>
              <a:buClr>
                <a:srgbClr val="000000"/>
              </a:buClr>
              <a:buSzPts val="4800"/>
              <a:buFont typeface="Arial"/>
              <a:buNone/>
            </a:pPr>
            <a:r>
              <a:rPr b="1" lang="en" sz="4000">
                <a:solidFill>
                  <a:srgbClr val="C1F400"/>
                </a:solidFill>
                <a:latin typeface="Montserrat"/>
                <a:ea typeface="Montserrat"/>
                <a:cs typeface="Montserrat"/>
                <a:sym typeface="Montserrat"/>
              </a:rPr>
              <a:t>Thank you!</a:t>
            </a:r>
            <a:endParaRPr b="1" sz="4000">
              <a:solidFill>
                <a:srgbClr val="C1F400"/>
              </a:solidFill>
              <a:latin typeface="Montserrat"/>
              <a:ea typeface="Montserrat"/>
              <a:cs typeface="Montserrat"/>
              <a:sym typeface="Montserrat"/>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26" name="Shape 526"/>
        <p:cNvGrpSpPr/>
        <p:nvPr/>
      </p:nvGrpSpPr>
      <p:grpSpPr>
        <a:xfrm>
          <a:off x="0" y="0"/>
          <a:ext cx="0" cy="0"/>
          <a:chOff x="0" y="0"/>
          <a:chExt cx="0" cy="0"/>
        </a:xfrm>
      </p:grpSpPr>
      <p:sp>
        <p:nvSpPr>
          <p:cNvPr id="527" name="Google Shape;527;p28"/>
          <p:cNvSpPr txBox="1"/>
          <p:nvPr/>
        </p:nvSpPr>
        <p:spPr>
          <a:xfrm>
            <a:off x="624900" y="1729450"/>
            <a:ext cx="7894200" cy="13323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800"/>
              <a:buFont typeface="Arial"/>
              <a:buNone/>
            </a:pPr>
            <a:r>
              <a:rPr b="1" i="0" lang="en" sz="6800" u="none" cap="none" strike="noStrike">
                <a:solidFill>
                  <a:srgbClr val="C1F400"/>
                </a:solidFill>
                <a:latin typeface="Montserrat"/>
                <a:ea typeface="Montserrat"/>
                <a:cs typeface="Montserrat"/>
                <a:sym typeface="Montserrat"/>
              </a:rPr>
              <a:t>Questions?</a:t>
            </a:r>
            <a:endParaRPr b="1" i="0" sz="6800" u="none" cap="none" strike="noStrike">
              <a:solidFill>
                <a:srgbClr val="C1F400"/>
              </a:solidFill>
              <a:latin typeface="Montserrat"/>
              <a:ea typeface="Montserrat"/>
              <a:cs typeface="Montserrat"/>
              <a:sym typeface="Montserrat"/>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blipFill>
          <a:blip r:embed="rId3">
            <a:alphaModFix/>
          </a:blip>
          <a:stretch>
            <a:fillRect/>
          </a:stretch>
        </a:blipFill>
      </p:bgPr>
    </p:bg>
    <p:spTree>
      <p:nvGrpSpPr>
        <p:cNvPr id="531" name="Shape 531"/>
        <p:cNvGrpSpPr/>
        <p:nvPr/>
      </p:nvGrpSpPr>
      <p:grpSpPr>
        <a:xfrm>
          <a:off x="0" y="0"/>
          <a:ext cx="0" cy="0"/>
          <a:chOff x="0" y="0"/>
          <a:chExt cx="0" cy="0"/>
        </a:xfrm>
      </p:grpSpPr>
      <p:sp>
        <p:nvSpPr>
          <p:cNvPr id="532" name="Google Shape;532;g31125f7a500_0_13"/>
          <p:cNvSpPr txBox="1"/>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2800"/>
              <a:buFont typeface="Arial"/>
              <a:buNone/>
            </a:pPr>
            <a:r>
              <a:rPr lang="en" sz="2800">
                <a:solidFill>
                  <a:srgbClr val="002D45"/>
                </a:solidFill>
                <a:latin typeface="Montserrat"/>
                <a:ea typeface="Montserrat"/>
                <a:cs typeface="Montserrat"/>
                <a:sym typeface="Montserrat"/>
              </a:rPr>
              <a:t>Data Visualization for most common exams</a:t>
            </a:r>
            <a:endParaRPr b="0" i="0" sz="2800" u="none" cap="none" strike="noStrike">
              <a:solidFill>
                <a:srgbClr val="002D45"/>
              </a:solidFill>
              <a:latin typeface="Montserrat"/>
              <a:ea typeface="Montserrat"/>
              <a:cs typeface="Montserrat"/>
              <a:sym typeface="Montserrat"/>
            </a:endParaRPr>
          </a:p>
        </p:txBody>
      </p:sp>
      <p:pic>
        <p:nvPicPr>
          <p:cNvPr id="533" name="Google Shape;533;g31125f7a500_0_13"/>
          <p:cNvPicPr preferRelativeResize="0"/>
          <p:nvPr/>
        </p:nvPicPr>
        <p:blipFill rotWithShape="1">
          <a:blip r:embed="rId4">
            <a:alphaModFix/>
          </a:blip>
          <a:srcRect b="18387" l="0" r="0" t="0"/>
          <a:stretch/>
        </p:blipFill>
        <p:spPr>
          <a:xfrm>
            <a:off x="1901675" y="1017725"/>
            <a:ext cx="5340651" cy="393915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37" name="Shape 537"/>
        <p:cNvGrpSpPr/>
        <p:nvPr/>
      </p:nvGrpSpPr>
      <p:grpSpPr>
        <a:xfrm>
          <a:off x="0" y="0"/>
          <a:ext cx="0" cy="0"/>
          <a:chOff x="0" y="0"/>
          <a:chExt cx="0" cy="0"/>
        </a:xfrm>
      </p:grpSpPr>
      <p:sp>
        <p:nvSpPr>
          <p:cNvPr id="538" name="Google Shape;538;g317972c0b3c_0_1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n" sz="2520">
                <a:latin typeface="Montserrat Medium"/>
                <a:ea typeface="Montserrat Medium"/>
                <a:cs typeface="Montserrat Medium"/>
                <a:sym typeface="Montserrat Medium"/>
              </a:rPr>
              <a:t>Calculating z-scores</a:t>
            </a:r>
            <a:endParaRPr sz="2520">
              <a:latin typeface="Montserrat Medium"/>
              <a:ea typeface="Montserrat Medium"/>
              <a:cs typeface="Montserrat Medium"/>
              <a:sym typeface="Montserrat Medium"/>
            </a:endParaRPr>
          </a:p>
        </p:txBody>
      </p:sp>
      <p:sp>
        <p:nvSpPr>
          <p:cNvPr id="539" name="Google Shape;539;g317972c0b3c_0_1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Clr>
                <a:schemeClr val="dk1"/>
              </a:buClr>
              <a:buSzPts val="1600"/>
              <a:buChar char="●"/>
            </a:pPr>
            <a:r>
              <a:rPr b="1" lang="en" sz="1600">
                <a:solidFill>
                  <a:schemeClr val="dk1"/>
                </a:solidFill>
                <a:latin typeface="Roboto"/>
                <a:ea typeface="Roboto"/>
                <a:cs typeface="Roboto"/>
                <a:sym typeface="Roboto"/>
              </a:rPr>
              <a:t>Score</a:t>
            </a:r>
            <a:r>
              <a:rPr lang="en" sz="1600">
                <a:solidFill>
                  <a:schemeClr val="dk1"/>
                </a:solidFill>
                <a:latin typeface="Roboto Light"/>
                <a:ea typeface="Roboto Light"/>
                <a:cs typeface="Roboto Light"/>
                <a:sym typeface="Roboto Light"/>
              </a:rPr>
              <a:t>: This is the value you are evaluating</a:t>
            </a:r>
            <a:endParaRPr sz="1600">
              <a:solidFill>
                <a:schemeClr val="dk1"/>
              </a:solidFill>
              <a:latin typeface="Roboto Light"/>
              <a:ea typeface="Roboto Light"/>
              <a:cs typeface="Roboto Light"/>
              <a:sym typeface="Roboto Light"/>
            </a:endParaRPr>
          </a:p>
          <a:p>
            <a:pPr indent="-330200" lvl="0" marL="457200" rtl="0" algn="l">
              <a:spcBef>
                <a:spcPts val="0"/>
              </a:spcBef>
              <a:spcAft>
                <a:spcPts val="0"/>
              </a:spcAft>
              <a:buClr>
                <a:schemeClr val="dk1"/>
              </a:buClr>
              <a:buSzPts val="1600"/>
              <a:buChar char="●"/>
            </a:pPr>
            <a:r>
              <a:rPr b="1" lang="en" sz="1600">
                <a:solidFill>
                  <a:schemeClr val="dk1"/>
                </a:solidFill>
                <a:latin typeface="Roboto"/>
                <a:ea typeface="Roboto"/>
                <a:cs typeface="Roboto"/>
                <a:sym typeface="Roboto"/>
              </a:rPr>
              <a:t>Mean</a:t>
            </a:r>
            <a:r>
              <a:rPr lang="en" sz="1600">
                <a:solidFill>
                  <a:schemeClr val="dk1"/>
                </a:solidFill>
                <a:latin typeface="Roboto Light"/>
                <a:ea typeface="Roboto Light"/>
                <a:cs typeface="Roboto Light"/>
                <a:sym typeface="Roboto Light"/>
              </a:rPr>
              <a:t>: The average of all the data points in the dataset</a:t>
            </a:r>
            <a:endParaRPr sz="1600">
              <a:solidFill>
                <a:schemeClr val="dk1"/>
              </a:solidFill>
              <a:latin typeface="Roboto Light"/>
              <a:ea typeface="Roboto Light"/>
              <a:cs typeface="Roboto Light"/>
              <a:sym typeface="Roboto Light"/>
            </a:endParaRPr>
          </a:p>
          <a:p>
            <a:pPr indent="-330200" lvl="0" marL="457200" rtl="0" algn="l">
              <a:spcBef>
                <a:spcPts val="0"/>
              </a:spcBef>
              <a:spcAft>
                <a:spcPts val="0"/>
              </a:spcAft>
              <a:buClr>
                <a:schemeClr val="dk1"/>
              </a:buClr>
              <a:buSzPts val="1600"/>
              <a:buChar char="●"/>
            </a:pPr>
            <a:r>
              <a:rPr b="1" lang="en" sz="1600">
                <a:solidFill>
                  <a:schemeClr val="dk1"/>
                </a:solidFill>
                <a:latin typeface="Roboto"/>
                <a:ea typeface="Roboto"/>
                <a:cs typeface="Roboto"/>
                <a:sym typeface="Roboto"/>
              </a:rPr>
              <a:t>Standard Deviation</a:t>
            </a:r>
            <a:r>
              <a:rPr lang="en" sz="1600">
                <a:solidFill>
                  <a:schemeClr val="dk1"/>
                </a:solidFill>
                <a:latin typeface="Roboto Light"/>
                <a:ea typeface="Roboto Light"/>
                <a:cs typeface="Roboto Light"/>
                <a:sym typeface="Roboto Light"/>
              </a:rPr>
              <a:t>: Measures how spread out the data is around the mean</a:t>
            </a:r>
            <a:endParaRPr sz="1600">
              <a:solidFill>
                <a:schemeClr val="dk1"/>
              </a:solidFill>
              <a:latin typeface="Roboto Light"/>
              <a:ea typeface="Roboto Light"/>
              <a:cs typeface="Roboto Light"/>
              <a:sym typeface="Roboto Light"/>
            </a:endParaRPr>
          </a:p>
        </p:txBody>
      </p:sp>
      <p:pic>
        <p:nvPicPr>
          <p:cNvPr id="540" name="Google Shape;540;g317972c0b3c_0_15"/>
          <p:cNvPicPr preferRelativeResize="0"/>
          <p:nvPr/>
        </p:nvPicPr>
        <p:blipFill>
          <a:blip r:embed="rId3">
            <a:alphaModFix/>
          </a:blip>
          <a:stretch>
            <a:fillRect/>
          </a:stretch>
        </p:blipFill>
        <p:spPr>
          <a:xfrm>
            <a:off x="4572000" y="1179550"/>
            <a:ext cx="4158926" cy="3088473"/>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0" name="Shape 90"/>
        <p:cNvGrpSpPr/>
        <p:nvPr/>
      </p:nvGrpSpPr>
      <p:grpSpPr>
        <a:xfrm>
          <a:off x="0" y="0"/>
          <a:ext cx="0" cy="0"/>
          <a:chOff x="0" y="0"/>
          <a:chExt cx="0" cy="0"/>
        </a:xfrm>
      </p:grpSpPr>
      <p:sp>
        <p:nvSpPr>
          <p:cNvPr id="91" name="Google Shape;91;p8"/>
          <p:cNvSpPr txBox="1"/>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i="0" lang="en" sz="2800" u="none" cap="none" strike="noStrike">
                <a:solidFill>
                  <a:schemeClr val="dk1"/>
                </a:solidFill>
                <a:latin typeface="Montserrat Medium"/>
                <a:ea typeface="Montserrat Medium"/>
                <a:cs typeface="Montserrat Medium"/>
                <a:sym typeface="Montserrat Medium"/>
              </a:rPr>
              <a:t>Presentation Agenda</a:t>
            </a:r>
            <a:endParaRPr i="0" sz="2800" u="none" cap="none" strike="noStrike">
              <a:solidFill>
                <a:schemeClr val="dk1"/>
              </a:solidFill>
              <a:latin typeface="Montserrat Medium"/>
              <a:ea typeface="Montserrat Medium"/>
              <a:cs typeface="Montserrat Medium"/>
              <a:sym typeface="Montserrat Medium"/>
            </a:endParaRPr>
          </a:p>
        </p:txBody>
      </p:sp>
      <p:sp>
        <p:nvSpPr>
          <p:cNvPr id="92" name="Google Shape;92;p8"/>
          <p:cNvSpPr txBox="1"/>
          <p:nvPr/>
        </p:nvSpPr>
        <p:spPr>
          <a:xfrm>
            <a:off x="311700" y="1247150"/>
            <a:ext cx="8520600" cy="3329400"/>
          </a:xfrm>
          <a:prstGeom prst="rect">
            <a:avLst/>
          </a:prstGeom>
          <a:noFill/>
          <a:ln>
            <a:noFill/>
          </a:ln>
        </p:spPr>
        <p:txBody>
          <a:bodyPr anchorCtr="0" anchor="t" bIns="91425" lIns="91425" spcFirstLastPara="1" rIns="91425" wrap="square" tIns="91425">
            <a:noAutofit/>
          </a:bodyPr>
          <a:lstStyle/>
          <a:p>
            <a:pPr indent="-361950" lvl="0" marL="457200" marR="0" rtl="0" algn="l">
              <a:lnSpc>
                <a:spcPct val="150000"/>
              </a:lnSpc>
              <a:spcBef>
                <a:spcPts val="0"/>
              </a:spcBef>
              <a:spcAft>
                <a:spcPts val="0"/>
              </a:spcAft>
              <a:buClr>
                <a:schemeClr val="dk1"/>
              </a:buClr>
              <a:buSzPts val="2100"/>
              <a:buFont typeface="Roboto Light"/>
              <a:buAutoNum type="arabicPeriod"/>
            </a:pPr>
            <a:r>
              <a:rPr lang="en" sz="2100">
                <a:solidFill>
                  <a:schemeClr val="dk1"/>
                </a:solidFill>
                <a:latin typeface="Roboto Light"/>
                <a:ea typeface="Roboto Light"/>
                <a:cs typeface="Roboto Light"/>
                <a:sym typeface="Roboto Light"/>
              </a:rPr>
              <a:t>AI Studio Project Overview</a:t>
            </a:r>
            <a:endParaRPr i="0" sz="2100" u="none" cap="none" strike="noStrike">
              <a:solidFill>
                <a:schemeClr val="dk1"/>
              </a:solidFill>
              <a:latin typeface="Roboto Light"/>
              <a:ea typeface="Roboto Light"/>
              <a:cs typeface="Roboto Light"/>
              <a:sym typeface="Roboto Light"/>
            </a:endParaRPr>
          </a:p>
          <a:p>
            <a:pPr indent="-361950" lvl="0" marL="457200" marR="0" rtl="0" algn="l">
              <a:lnSpc>
                <a:spcPct val="150000"/>
              </a:lnSpc>
              <a:spcBef>
                <a:spcPts val="0"/>
              </a:spcBef>
              <a:spcAft>
                <a:spcPts val="0"/>
              </a:spcAft>
              <a:buClr>
                <a:schemeClr val="dk1"/>
              </a:buClr>
              <a:buSzPts val="2100"/>
              <a:buFont typeface="Roboto Light"/>
              <a:buAutoNum type="arabicPeriod"/>
            </a:pPr>
            <a:r>
              <a:rPr lang="en" sz="2100">
                <a:solidFill>
                  <a:schemeClr val="dk1"/>
                </a:solidFill>
                <a:latin typeface="Roboto Light"/>
                <a:ea typeface="Roboto Light"/>
                <a:cs typeface="Roboto Light"/>
                <a:sym typeface="Roboto Light"/>
              </a:rPr>
              <a:t>Data Understanding</a:t>
            </a:r>
            <a:endParaRPr sz="2100">
              <a:solidFill>
                <a:schemeClr val="dk1"/>
              </a:solidFill>
              <a:latin typeface="Roboto Light"/>
              <a:ea typeface="Roboto Light"/>
              <a:cs typeface="Roboto Light"/>
              <a:sym typeface="Roboto Light"/>
            </a:endParaRPr>
          </a:p>
          <a:p>
            <a:pPr indent="-361950" lvl="0" marL="457200" marR="0" rtl="0" algn="l">
              <a:lnSpc>
                <a:spcPct val="150000"/>
              </a:lnSpc>
              <a:spcBef>
                <a:spcPts val="0"/>
              </a:spcBef>
              <a:spcAft>
                <a:spcPts val="0"/>
              </a:spcAft>
              <a:buClr>
                <a:schemeClr val="dk1"/>
              </a:buClr>
              <a:buSzPts val="2100"/>
              <a:buFont typeface="Roboto Light"/>
              <a:buAutoNum type="arabicPeriod"/>
            </a:pPr>
            <a:r>
              <a:rPr lang="en" sz="2100">
                <a:solidFill>
                  <a:schemeClr val="dk1"/>
                </a:solidFill>
                <a:latin typeface="Roboto Light"/>
                <a:ea typeface="Roboto Light"/>
                <a:cs typeface="Roboto Light"/>
                <a:sym typeface="Roboto Light"/>
              </a:rPr>
              <a:t>Data Preparation</a:t>
            </a:r>
            <a:endParaRPr sz="2100">
              <a:solidFill>
                <a:schemeClr val="dk1"/>
              </a:solidFill>
              <a:latin typeface="Roboto Light"/>
              <a:ea typeface="Roboto Light"/>
              <a:cs typeface="Roboto Light"/>
              <a:sym typeface="Roboto Light"/>
            </a:endParaRPr>
          </a:p>
          <a:p>
            <a:pPr indent="-361950" lvl="0" marL="457200" marR="0" rtl="0" algn="l">
              <a:lnSpc>
                <a:spcPct val="150000"/>
              </a:lnSpc>
              <a:spcBef>
                <a:spcPts val="0"/>
              </a:spcBef>
              <a:spcAft>
                <a:spcPts val="0"/>
              </a:spcAft>
              <a:buClr>
                <a:schemeClr val="dk1"/>
              </a:buClr>
              <a:buSzPts val="2100"/>
              <a:buFont typeface="Roboto Light"/>
              <a:buAutoNum type="arabicPeriod"/>
            </a:pPr>
            <a:r>
              <a:rPr lang="en" sz="2100">
                <a:solidFill>
                  <a:schemeClr val="dk1"/>
                </a:solidFill>
                <a:latin typeface="Roboto Light"/>
                <a:ea typeface="Roboto Light"/>
                <a:cs typeface="Roboto Light"/>
                <a:sym typeface="Roboto Light"/>
              </a:rPr>
              <a:t>Model Selection and Evaluation</a:t>
            </a:r>
            <a:endParaRPr i="0" sz="2100" u="none" cap="none" strike="noStrike">
              <a:solidFill>
                <a:schemeClr val="dk1"/>
              </a:solidFill>
              <a:latin typeface="Roboto Light"/>
              <a:ea typeface="Roboto Light"/>
              <a:cs typeface="Roboto Light"/>
              <a:sym typeface="Roboto Light"/>
            </a:endParaRPr>
          </a:p>
          <a:p>
            <a:pPr indent="-361950" lvl="0" marL="457200" marR="0" rtl="0" algn="l">
              <a:lnSpc>
                <a:spcPct val="150000"/>
              </a:lnSpc>
              <a:spcBef>
                <a:spcPts val="0"/>
              </a:spcBef>
              <a:spcAft>
                <a:spcPts val="0"/>
              </a:spcAft>
              <a:buClr>
                <a:schemeClr val="dk1"/>
              </a:buClr>
              <a:buSzPts val="2100"/>
              <a:buFont typeface="Roboto Light"/>
              <a:buAutoNum type="arabicPeriod"/>
            </a:pPr>
            <a:r>
              <a:rPr lang="en" sz="2100">
                <a:solidFill>
                  <a:schemeClr val="dk1"/>
                </a:solidFill>
                <a:latin typeface="Roboto Light"/>
                <a:ea typeface="Roboto Light"/>
                <a:cs typeface="Roboto Light"/>
                <a:sym typeface="Roboto Light"/>
              </a:rPr>
              <a:t>Final Thoughts</a:t>
            </a:r>
            <a:endParaRPr sz="2100">
              <a:solidFill>
                <a:schemeClr val="dk1"/>
              </a:solidFill>
              <a:latin typeface="Roboto Light"/>
              <a:ea typeface="Roboto Light"/>
              <a:cs typeface="Roboto Light"/>
              <a:sym typeface="Roboto Light"/>
            </a:endParaRPr>
          </a:p>
          <a:p>
            <a:pPr indent="-361950" lvl="0" marL="457200" marR="0" rtl="0" algn="l">
              <a:lnSpc>
                <a:spcPct val="150000"/>
              </a:lnSpc>
              <a:spcBef>
                <a:spcPts val="0"/>
              </a:spcBef>
              <a:spcAft>
                <a:spcPts val="0"/>
              </a:spcAft>
              <a:buClr>
                <a:schemeClr val="dk1"/>
              </a:buClr>
              <a:buSzPts val="2100"/>
              <a:buFont typeface="Roboto Light"/>
              <a:buAutoNum type="arabicPeriod"/>
            </a:pPr>
            <a:r>
              <a:rPr lang="en" sz="2100">
                <a:solidFill>
                  <a:schemeClr val="dk1"/>
                </a:solidFill>
                <a:latin typeface="Roboto Light"/>
                <a:ea typeface="Roboto Light"/>
                <a:cs typeface="Roboto Light"/>
                <a:sym typeface="Roboto Light"/>
              </a:rPr>
              <a:t>Questions</a:t>
            </a:r>
            <a:endParaRPr sz="2100">
              <a:solidFill>
                <a:schemeClr val="dk1"/>
              </a:solidFill>
              <a:latin typeface="Roboto Light"/>
              <a:ea typeface="Roboto Light"/>
              <a:cs typeface="Roboto Light"/>
              <a:sym typeface="Roboto Ligh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6" name="Shape 96"/>
        <p:cNvGrpSpPr/>
        <p:nvPr/>
      </p:nvGrpSpPr>
      <p:grpSpPr>
        <a:xfrm>
          <a:off x="0" y="0"/>
          <a:ext cx="0" cy="0"/>
          <a:chOff x="0" y="0"/>
          <a:chExt cx="0" cy="0"/>
        </a:xfrm>
      </p:grpSpPr>
      <p:sp>
        <p:nvSpPr>
          <p:cNvPr id="97" name="Google Shape;97;p9"/>
          <p:cNvSpPr txBox="1"/>
          <p:nvPr/>
        </p:nvSpPr>
        <p:spPr>
          <a:xfrm>
            <a:off x="311700" y="1758148"/>
            <a:ext cx="8520600" cy="1627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5000">
                <a:solidFill>
                  <a:schemeClr val="dk1"/>
                </a:solidFill>
                <a:latin typeface="Roboto"/>
                <a:ea typeface="Roboto"/>
                <a:cs typeface="Roboto"/>
                <a:sym typeface="Roboto"/>
              </a:rPr>
              <a:t>AI Studio </a:t>
            </a:r>
            <a:endParaRPr b="1" sz="5000">
              <a:solidFill>
                <a:schemeClr val="dk1"/>
              </a:solidFill>
              <a:latin typeface="Roboto"/>
              <a:ea typeface="Roboto"/>
              <a:cs typeface="Roboto"/>
              <a:sym typeface="Roboto"/>
            </a:endParaRPr>
          </a:p>
          <a:p>
            <a:pPr indent="0" lvl="0" marL="0" rtl="0" algn="ctr">
              <a:spcBef>
                <a:spcPts val="0"/>
              </a:spcBef>
              <a:spcAft>
                <a:spcPts val="0"/>
              </a:spcAft>
              <a:buClr>
                <a:schemeClr val="dk1"/>
              </a:buClr>
              <a:buSzPts val="1100"/>
              <a:buFont typeface="Arial"/>
              <a:buNone/>
            </a:pPr>
            <a:r>
              <a:rPr b="1" lang="en" sz="5000">
                <a:solidFill>
                  <a:schemeClr val="dk1"/>
                </a:solidFill>
                <a:latin typeface="Roboto"/>
                <a:ea typeface="Roboto"/>
                <a:cs typeface="Roboto"/>
                <a:sym typeface="Roboto"/>
              </a:rPr>
              <a:t>Project Overview</a:t>
            </a:r>
            <a:endParaRPr b="1" sz="5000">
              <a:solidFill>
                <a:schemeClr val="dk1"/>
              </a:solidFill>
              <a:latin typeface="Roboto"/>
              <a:ea typeface="Roboto"/>
              <a:cs typeface="Roboto"/>
              <a:sym typeface="Robo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1" name="Shape 101"/>
        <p:cNvGrpSpPr/>
        <p:nvPr/>
      </p:nvGrpSpPr>
      <p:grpSpPr>
        <a:xfrm>
          <a:off x="0" y="0"/>
          <a:ext cx="0" cy="0"/>
          <a:chOff x="0" y="0"/>
          <a:chExt cx="0" cy="0"/>
        </a:xfrm>
      </p:grpSpPr>
      <p:sp>
        <p:nvSpPr>
          <p:cNvPr id="102" name="Google Shape;102;p10"/>
          <p:cNvSpPr txBox="1"/>
          <p:nvPr/>
        </p:nvSpPr>
        <p:spPr>
          <a:xfrm>
            <a:off x="3953250" y="304925"/>
            <a:ext cx="1237500" cy="143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0"/>
              <a:buFont typeface="Arial"/>
              <a:buNone/>
            </a:pPr>
            <a:r>
              <a:rPr b="1" i="0" lang="en" sz="16000" u="none" cap="none" strike="noStrike">
                <a:solidFill>
                  <a:srgbClr val="C1F400"/>
                </a:solidFill>
                <a:latin typeface="Montserrat"/>
                <a:ea typeface="Montserrat"/>
                <a:cs typeface="Montserrat"/>
                <a:sym typeface="Montserrat"/>
              </a:rPr>
              <a:t>“</a:t>
            </a:r>
            <a:endParaRPr b="1" i="0" sz="16000" u="none" cap="none" strike="noStrike">
              <a:solidFill>
                <a:srgbClr val="C1F400"/>
              </a:solidFill>
              <a:latin typeface="Montserrat"/>
              <a:ea typeface="Montserrat"/>
              <a:cs typeface="Montserrat"/>
              <a:sym typeface="Montserrat"/>
            </a:endParaRPr>
          </a:p>
        </p:txBody>
      </p:sp>
      <p:cxnSp>
        <p:nvCxnSpPr>
          <p:cNvPr id="103" name="Google Shape;103;p10"/>
          <p:cNvCxnSpPr/>
          <p:nvPr/>
        </p:nvCxnSpPr>
        <p:spPr>
          <a:xfrm>
            <a:off x="3789600" y="3830950"/>
            <a:ext cx="1564800" cy="0"/>
          </a:xfrm>
          <a:prstGeom prst="straightConnector1">
            <a:avLst/>
          </a:prstGeom>
          <a:noFill/>
          <a:ln cap="flat" cmpd="sng" w="38100">
            <a:solidFill>
              <a:srgbClr val="C1F400"/>
            </a:solidFill>
            <a:prstDash val="solid"/>
            <a:round/>
            <a:headEnd len="sm" w="sm" type="none"/>
            <a:tailEnd len="sm" w="sm" type="none"/>
          </a:ln>
        </p:spPr>
      </p:cxnSp>
      <p:sp>
        <p:nvSpPr>
          <p:cNvPr id="104" name="Google Shape;104;p10"/>
          <p:cNvSpPr txBox="1"/>
          <p:nvPr/>
        </p:nvSpPr>
        <p:spPr>
          <a:xfrm>
            <a:off x="2967150" y="4176000"/>
            <a:ext cx="3209700" cy="625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Montserrat"/>
              <a:ea typeface="Montserrat"/>
              <a:cs typeface="Montserrat"/>
              <a:sym typeface="Montserrat"/>
            </a:endParaRPr>
          </a:p>
        </p:txBody>
      </p:sp>
      <p:sp>
        <p:nvSpPr>
          <p:cNvPr id="105" name="Google Shape;105;p10"/>
          <p:cNvSpPr txBox="1"/>
          <p:nvPr/>
        </p:nvSpPr>
        <p:spPr>
          <a:xfrm>
            <a:off x="740400" y="1909425"/>
            <a:ext cx="7663200" cy="1644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800"/>
              <a:buFont typeface="Arial"/>
              <a:buNone/>
            </a:pPr>
            <a:r>
              <a:rPr b="1" lang="en" sz="2800">
                <a:solidFill>
                  <a:schemeClr val="dk1"/>
                </a:solidFill>
                <a:latin typeface="Roboto"/>
                <a:ea typeface="Roboto"/>
                <a:cs typeface="Roboto"/>
                <a:sym typeface="Roboto"/>
              </a:rPr>
              <a:t>Project goal</a:t>
            </a:r>
            <a:r>
              <a:rPr b="1" lang="en" sz="2800">
                <a:solidFill>
                  <a:schemeClr val="dk1"/>
                </a:solidFill>
                <a:latin typeface="Roboto"/>
                <a:ea typeface="Roboto"/>
                <a:cs typeface="Roboto"/>
                <a:sym typeface="Roboto"/>
              </a:rPr>
              <a:t>: </a:t>
            </a:r>
            <a:r>
              <a:rPr lang="en" sz="2800">
                <a:solidFill>
                  <a:schemeClr val="dk1"/>
                </a:solidFill>
                <a:latin typeface="Roboto"/>
                <a:ea typeface="Roboto"/>
                <a:cs typeface="Roboto"/>
                <a:sym typeface="Roboto"/>
              </a:rPr>
              <a:t>Identify actionable insights from historical student data for school administrators</a:t>
            </a:r>
            <a:endParaRPr sz="2800">
              <a:solidFill>
                <a:schemeClr val="dk1"/>
              </a:solidFill>
              <a:latin typeface="Roboto"/>
              <a:ea typeface="Roboto"/>
              <a:cs typeface="Roboto"/>
              <a:sym typeface="Roboto"/>
            </a:endParaRPr>
          </a:p>
          <a:p>
            <a:pPr indent="0" lvl="0" marL="0" marR="0" rtl="0" algn="ctr">
              <a:lnSpc>
                <a:spcPct val="100000"/>
              </a:lnSpc>
              <a:spcBef>
                <a:spcPts val="0"/>
              </a:spcBef>
              <a:spcAft>
                <a:spcPts val="0"/>
              </a:spcAft>
              <a:buClr>
                <a:srgbClr val="000000"/>
              </a:buClr>
              <a:buSzPts val="2800"/>
              <a:buFont typeface="Arial"/>
              <a:buNone/>
            </a:pPr>
            <a:r>
              <a:t/>
            </a:r>
            <a:endParaRPr sz="2800">
              <a:solidFill>
                <a:schemeClr val="dk1"/>
              </a:solidFill>
              <a:latin typeface="Roboto"/>
              <a:ea typeface="Roboto"/>
              <a:cs typeface="Roboto"/>
              <a:sym typeface="Robo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9" name="Shape 109"/>
        <p:cNvGrpSpPr/>
        <p:nvPr/>
      </p:nvGrpSpPr>
      <p:grpSpPr>
        <a:xfrm>
          <a:off x="0" y="0"/>
          <a:ext cx="0" cy="0"/>
          <a:chOff x="0" y="0"/>
          <a:chExt cx="0" cy="0"/>
        </a:xfrm>
      </p:grpSpPr>
      <p:sp>
        <p:nvSpPr>
          <p:cNvPr id="110" name="Google Shape;110;p12"/>
          <p:cNvSpPr txBox="1"/>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lang="en" sz="2800">
                <a:solidFill>
                  <a:schemeClr val="dk1"/>
                </a:solidFill>
                <a:latin typeface="Montserrat Medium"/>
                <a:ea typeface="Montserrat Medium"/>
                <a:cs typeface="Montserrat Medium"/>
                <a:sym typeface="Montserrat Medium"/>
              </a:rPr>
              <a:t>Our Technical Goals</a:t>
            </a:r>
            <a:endParaRPr i="0" sz="2800" u="none" cap="none" strike="noStrike">
              <a:solidFill>
                <a:schemeClr val="dk1"/>
              </a:solidFill>
              <a:latin typeface="Montserrat Medium"/>
              <a:ea typeface="Montserrat Medium"/>
              <a:cs typeface="Montserrat Medium"/>
              <a:sym typeface="Montserrat Medium"/>
            </a:endParaRPr>
          </a:p>
        </p:txBody>
      </p:sp>
      <p:sp>
        <p:nvSpPr>
          <p:cNvPr id="111" name="Google Shape;111;p12"/>
          <p:cNvSpPr txBox="1"/>
          <p:nvPr/>
        </p:nvSpPr>
        <p:spPr>
          <a:xfrm>
            <a:off x="311700" y="1247150"/>
            <a:ext cx="8520600" cy="3329400"/>
          </a:xfrm>
          <a:prstGeom prst="rect">
            <a:avLst/>
          </a:prstGeom>
          <a:noFill/>
          <a:ln>
            <a:noFill/>
          </a:ln>
        </p:spPr>
        <p:txBody>
          <a:bodyPr anchorCtr="0" anchor="t" bIns="91425" lIns="91425" spcFirstLastPara="1" rIns="91425" wrap="square" tIns="91425">
            <a:noAutofit/>
          </a:bodyPr>
          <a:lstStyle/>
          <a:p>
            <a:pPr indent="-361950" lvl="0" marL="457200" marR="0" rtl="0" algn="l">
              <a:lnSpc>
                <a:spcPct val="150000"/>
              </a:lnSpc>
              <a:spcBef>
                <a:spcPts val="0"/>
              </a:spcBef>
              <a:spcAft>
                <a:spcPts val="0"/>
              </a:spcAft>
              <a:buClr>
                <a:schemeClr val="dk1"/>
              </a:buClr>
              <a:buSzPts val="2100"/>
              <a:buFont typeface="Roboto Light"/>
              <a:buChar char="●"/>
            </a:pPr>
            <a:r>
              <a:rPr lang="en" sz="2100">
                <a:solidFill>
                  <a:schemeClr val="dk1"/>
                </a:solidFill>
                <a:latin typeface="Roboto Light"/>
                <a:ea typeface="Roboto Light"/>
                <a:cs typeface="Roboto Light"/>
                <a:sym typeface="Roboto Light"/>
              </a:rPr>
              <a:t>Develop a reliable predictive model for student success from educational data</a:t>
            </a:r>
            <a:endParaRPr sz="2100">
              <a:solidFill>
                <a:schemeClr val="dk1"/>
              </a:solidFill>
              <a:latin typeface="Roboto Light"/>
              <a:ea typeface="Roboto Light"/>
              <a:cs typeface="Roboto Light"/>
              <a:sym typeface="Roboto Light"/>
            </a:endParaRPr>
          </a:p>
          <a:p>
            <a:pPr indent="-361950" lvl="0" marL="457200" marR="0" rtl="0" algn="l">
              <a:lnSpc>
                <a:spcPct val="150000"/>
              </a:lnSpc>
              <a:spcBef>
                <a:spcPts val="0"/>
              </a:spcBef>
              <a:spcAft>
                <a:spcPts val="0"/>
              </a:spcAft>
              <a:buClr>
                <a:schemeClr val="dk1"/>
              </a:buClr>
              <a:buSzPts val="2100"/>
              <a:buFont typeface="Roboto Light"/>
              <a:buChar char="●"/>
            </a:pPr>
            <a:r>
              <a:rPr lang="en" sz="2100">
                <a:solidFill>
                  <a:schemeClr val="dk1"/>
                </a:solidFill>
                <a:latin typeface="Roboto Light"/>
                <a:ea typeface="Roboto Light"/>
                <a:cs typeface="Roboto Light"/>
                <a:sym typeface="Roboto Light"/>
              </a:rPr>
              <a:t>Define an empirical metric for student success (“proficiency”)</a:t>
            </a:r>
            <a:endParaRPr sz="2100">
              <a:solidFill>
                <a:schemeClr val="dk1"/>
              </a:solidFill>
              <a:latin typeface="Roboto Light"/>
              <a:ea typeface="Roboto Light"/>
              <a:cs typeface="Roboto Light"/>
              <a:sym typeface="Roboto Light"/>
            </a:endParaRPr>
          </a:p>
          <a:p>
            <a:pPr indent="-361950" lvl="0" marL="457200" rtl="0" algn="l">
              <a:lnSpc>
                <a:spcPct val="150000"/>
              </a:lnSpc>
              <a:spcBef>
                <a:spcPts val="0"/>
              </a:spcBef>
              <a:spcAft>
                <a:spcPts val="0"/>
              </a:spcAft>
              <a:buClr>
                <a:schemeClr val="dk1"/>
              </a:buClr>
              <a:buSzPts val="2100"/>
              <a:buFont typeface="Roboto Light"/>
              <a:buChar char="●"/>
            </a:pPr>
            <a:r>
              <a:rPr lang="en" sz="2100">
                <a:solidFill>
                  <a:schemeClr val="dk1"/>
                </a:solidFill>
                <a:latin typeface="Roboto Light"/>
                <a:ea typeface="Roboto Light"/>
                <a:cs typeface="Roboto Light"/>
                <a:sym typeface="Roboto Light"/>
              </a:rPr>
              <a:t>Identify the key factors (“features”) that influence student success</a:t>
            </a:r>
            <a:endParaRPr sz="2100">
              <a:solidFill>
                <a:schemeClr val="dk1"/>
              </a:solidFill>
              <a:latin typeface="Roboto Light"/>
              <a:ea typeface="Roboto Light"/>
              <a:cs typeface="Roboto Light"/>
              <a:sym typeface="Roboto Ligh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5" name="Shape 115"/>
        <p:cNvGrpSpPr/>
        <p:nvPr/>
      </p:nvGrpSpPr>
      <p:grpSpPr>
        <a:xfrm>
          <a:off x="0" y="0"/>
          <a:ext cx="0" cy="0"/>
          <a:chOff x="0" y="0"/>
          <a:chExt cx="0" cy="0"/>
        </a:xfrm>
      </p:grpSpPr>
      <p:sp>
        <p:nvSpPr>
          <p:cNvPr id="116" name="Google Shape;116;g3147d18c4f9_3_5"/>
          <p:cNvSpPr txBox="1"/>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lang="en" sz="2800">
                <a:solidFill>
                  <a:schemeClr val="dk1"/>
                </a:solidFill>
                <a:latin typeface="Montserrat Medium"/>
                <a:ea typeface="Montserrat Medium"/>
                <a:cs typeface="Montserrat Medium"/>
                <a:sym typeface="Montserrat Medium"/>
              </a:rPr>
              <a:t>Business Application</a:t>
            </a:r>
            <a:r>
              <a:rPr lang="en" sz="2800">
                <a:solidFill>
                  <a:schemeClr val="dk1"/>
                </a:solidFill>
                <a:latin typeface="Montserrat Medium"/>
                <a:ea typeface="Montserrat Medium"/>
                <a:cs typeface="Montserrat Medium"/>
                <a:sym typeface="Montserrat Medium"/>
              </a:rPr>
              <a:t>s of this Analysis</a:t>
            </a:r>
            <a:endParaRPr sz="2800">
              <a:solidFill>
                <a:schemeClr val="dk1"/>
              </a:solidFill>
              <a:latin typeface="Montserrat Medium"/>
              <a:ea typeface="Montserrat Medium"/>
              <a:cs typeface="Montserrat Medium"/>
              <a:sym typeface="Montserrat Medium"/>
            </a:endParaRPr>
          </a:p>
        </p:txBody>
      </p:sp>
      <p:sp>
        <p:nvSpPr>
          <p:cNvPr id="117" name="Google Shape;117;g3147d18c4f9_3_5"/>
          <p:cNvSpPr txBox="1"/>
          <p:nvPr/>
        </p:nvSpPr>
        <p:spPr>
          <a:xfrm>
            <a:off x="311700" y="1247150"/>
            <a:ext cx="4260300" cy="3329400"/>
          </a:xfrm>
          <a:prstGeom prst="rect">
            <a:avLst/>
          </a:prstGeom>
          <a:noFill/>
          <a:ln>
            <a:noFill/>
          </a:ln>
        </p:spPr>
        <p:txBody>
          <a:bodyPr anchorCtr="0" anchor="t" bIns="91425" lIns="91425" spcFirstLastPara="1" rIns="91425" wrap="square" tIns="91425">
            <a:noAutofit/>
          </a:bodyPr>
          <a:lstStyle/>
          <a:p>
            <a:pPr indent="-349250" lvl="0" marL="457200" rtl="0" algn="l">
              <a:lnSpc>
                <a:spcPct val="115000"/>
              </a:lnSpc>
              <a:spcBef>
                <a:spcPts val="1000"/>
              </a:spcBef>
              <a:spcAft>
                <a:spcPts val="0"/>
              </a:spcAft>
              <a:buSzPts val="1900"/>
              <a:buFont typeface="Roboto Light"/>
              <a:buChar char="●"/>
            </a:pPr>
            <a:r>
              <a:rPr lang="en" sz="1900">
                <a:latin typeface="Roboto Light"/>
                <a:ea typeface="Roboto Light"/>
                <a:cs typeface="Roboto Light"/>
                <a:sym typeface="Roboto Light"/>
              </a:rPr>
              <a:t>Optimize resource allocation</a:t>
            </a:r>
            <a:endParaRPr sz="1900">
              <a:latin typeface="Roboto Light"/>
              <a:ea typeface="Roboto Light"/>
              <a:cs typeface="Roboto Light"/>
              <a:sym typeface="Roboto Light"/>
            </a:endParaRPr>
          </a:p>
          <a:p>
            <a:pPr indent="-349250" lvl="0" marL="457200" rtl="0" algn="l">
              <a:lnSpc>
                <a:spcPct val="115000"/>
              </a:lnSpc>
              <a:spcBef>
                <a:spcPts val="1000"/>
              </a:spcBef>
              <a:spcAft>
                <a:spcPts val="0"/>
              </a:spcAft>
              <a:buSzPts val="1900"/>
              <a:buFont typeface="Roboto Light"/>
              <a:buChar char="●"/>
            </a:pPr>
            <a:r>
              <a:rPr lang="en" sz="1900">
                <a:latin typeface="Roboto Light"/>
                <a:ea typeface="Roboto Light"/>
                <a:cs typeface="Roboto Light"/>
                <a:sym typeface="Roboto Light"/>
              </a:rPr>
              <a:t>Inform </a:t>
            </a:r>
            <a:r>
              <a:rPr lang="en" sz="1900">
                <a:latin typeface="Roboto Light"/>
                <a:ea typeface="Roboto Light"/>
                <a:cs typeface="Roboto Light"/>
                <a:sym typeface="Roboto Light"/>
              </a:rPr>
              <a:t>interventions to support students</a:t>
            </a:r>
            <a:endParaRPr sz="1900">
              <a:latin typeface="Roboto Light"/>
              <a:ea typeface="Roboto Light"/>
              <a:cs typeface="Roboto Light"/>
              <a:sym typeface="Roboto Light"/>
            </a:endParaRPr>
          </a:p>
          <a:p>
            <a:pPr indent="-349250" lvl="0" marL="457200" rtl="0" algn="l">
              <a:lnSpc>
                <a:spcPct val="115000"/>
              </a:lnSpc>
              <a:spcBef>
                <a:spcPts val="1000"/>
              </a:spcBef>
              <a:spcAft>
                <a:spcPts val="0"/>
              </a:spcAft>
              <a:buSzPts val="1900"/>
              <a:buFont typeface="Roboto Light"/>
              <a:buChar char="●"/>
            </a:pPr>
            <a:r>
              <a:rPr lang="en" sz="1900">
                <a:latin typeface="Roboto Light"/>
                <a:ea typeface="Roboto Light"/>
                <a:cs typeface="Roboto Light"/>
                <a:sym typeface="Roboto Light"/>
              </a:rPr>
              <a:t>Evaluate different strategies to ensure continuous improvement</a:t>
            </a:r>
            <a:endParaRPr sz="2600">
              <a:solidFill>
                <a:schemeClr val="dk1"/>
              </a:solidFill>
              <a:latin typeface="Roboto Light"/>
              <a:ea typeface="Roboto Light"/>
              <a:cs typeface="Roboto Light"/>
              <a:sym typeface="Roboto Light"/>
            </a:endParaRPr>
          </a:p>
        </p:txBody>
      </p:sp>
      <p:pic>
        <p:nvPicPr>
          <p:cNvPr descr="Mrs. Bush's Remarks on TeachArkansas in Bentonville, Arkansas" id="118" name="Google Shape;118;g3147d18c4f9_3_5"/>
          <p:cNvPicPr preferRelativeResize="0"/>
          <p:nvPr/>
        </p:nvPicPr>
        <p:blipFill>
          <a:blip r:embed="rId4">
            <a:alphaModFix/>
          </a:blip>
          <a:stretch>
            <a:fillRect/>
          </a:stretch>
        </p:blipFill>
        <p:spPr>
          <a:xfrm>
            <a:off x="4572000" y="1373325"/>
            <a:ext cx="4267200" cy="2781152"/>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